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4" r:id="rId2"/>
    <p:sldId id="383" r:id="rId3"/>
    <p:sldId id="375" r:id="rId4"/>
    <p:sldId id="374" r:id="rId5"/>
    <p:sldId id="376" r:id="rId6"/>
    <p:sldId id="380" r:id="rId7"/>
    <p:sldId id="368" r:id="rId8"/>
    <p:sldId id="382" r:id="rId9"/>
    <p:sldId id="384" r:id="rId10"/>
    <p:sldId id="377" r:id="rId11"/>
    <p:sldId id="378" r:id="rId12"/>
    <p:sldId id="379" r:id="rId13"/>
    <p:sldId id="385" r:id="rId14"/>
    <p:sldId id="387" r:id="rId15"/>
    <p:sldId id="389" r:id="rId16"/>
    <p:sldId id="357" r:id="rId17"/>
    <p:sldId id="381" r:id="rId18"/>
    <p:sldId id="388" r:id="rId19"/>
    <p:sldId id="392" r:id="rId20"/>
    <p:sldId id="391" r:id="rId21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A50021"/>
    <a:srgbClr val="800000"/>
    <a:srgbClr val="3366CC"/>
    <a:srgbClr val="F1F5F9"/>
    <a:srgbClr val="FF505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4624" autoAdjust="0"/>
  </p:normalViewPr>
  <p:slideViewPr>
    <p:cSldViewPr>
      <p:cViewPr>
        <p:scale>
          <a:sx n="66" d="100"/>
          <a:sy n="66" d="100"/>
        </p:scale>
        <p:origin x="-143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0204B98-BCA9-4F2E-833E-DB8A3BE319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3124E31-1907-4156-BF8B-F6E40A85451C}" type="datetimeFigureOut">
              <a:rPr lang="fr-FR"/>
              <a:pPr>
                <a:defRPr/>
              </a:pPr>
              <a:t>01/09/2014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ADC9640-7D2E-41C5-958A-89D15B6974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>
              <a:solidFill>
                <a:schemeClr val="accent4"/>
              </a:solidFill>
            </a:endParaRP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3B65828-742E-426E-8720-6EC1AF10794B}" type="slidenum">
              <a:rPr lang="fr-FR" smtClean="0"/>
              <a:pPr>
                <a:defRPr/>
              </a:pPr>
              <a:t>16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9C5EE-1A32-4BB7-9958-84964DE69F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C20B-8A27-4DEE-8358-1C8F76F24D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6C11-470E-4EA0-BC1E-119F4490AE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891D-0216-4074-9D78-5A27F19BC1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988C4-437E-4913-876B-0D9AC5E6AF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B90C0-B5C3-47E8-82B2-F92478329D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2028-CD5D-4649-8724-F9DCF48DFE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2C476-B2C4-4900-BC12-E73F9E802D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2C95B-1C7F-4896-A64E-FA7B6557AE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F370-C56C-4909-B59E-58761294E2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93738-F6D5-40ED-8E5D-25BB1F4FA7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b="-3333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89CD563-4CCA-4A82-B9B5-A63601DB17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logo-amien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573463"/>
            <a:ext cx="3673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00063" y="1857375"/>
            <a:ext cx="83343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La rénovation du </a:t>
            </a:r>
            <a:r>
              <a:rPr lang="fr-FR" sz="4000" b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baccalauréat professionnelSECURITE</a:t>
            </a:r>
            <a:endParaRPr lang="fr-FR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Image 2" descr="CONDORCET_LOGO(lon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39147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Rogner un rectangle avec un coin du même côté 13"/>
          <p:cNvGrpSpPr>
            <a:grpSpLocks/>
          </p:cNvGrpSpPr>
          <p:nvPr/>
        </p:nvGrpSpPr>
        <p:grpSpPr bwMode="auto">
          <a:xfrm>
            <a:off x="899592" y="620688"/>
            <a:ext cx="6696744" cy="431354"/>
            <a:chOff x="261" y="664"/>
            <a:chExt cx="1575" cy="503"/>
          </a:xfrm>
        </p:grpSpPr>
        <p:pic>
          <p:nvPicPr>
            <p:cNvPr id="11272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 dirty="0">
                  <a:solidFill>
                    <a:srgbClr val="FF3300"/>
                  </a:solidFill>
                  <a:latin typeface="Times New Roman" pitchFamily="18" charset="0"/>
                </a:rPr>
                <a:t>ENVIRONNEMENTS </a:t>
              </a:r>
              <a:r>
                <a:rPr lang="fr-FR" sz="2400" b="1" dirty="0" smtClean="0">
                  <a:solidFill>
                    <a:srgbClr val="FF3300"/>
                  </a:solidFill>
                  <a:latin typeface="Times New Roman" pitchFamily="18" charset="0"/>
                </a:rPr>
                <a:t>PROFESSIONNELS</a:t>
              </a:r>
              <a:endParaRPr lang="fr-FR" sz="24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1267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1269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1270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981075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L’environnement technique, juridique et économique de l’emploi se caractérise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responsabilité des acteurs de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sécurité,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connaissance des différentes activités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sécurité,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formation permanente et l’actualisation 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acquis,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prise en compte des risques encourus, individuels et collectifs, 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l’utilisation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la maîtrise des moyens d’information et de 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communication,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restitution fidèle et en temps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l’information,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respect de la confidentialité et le secret 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informations,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travail en équipe et en coopération avec les autres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acteurs.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L’exercice de ces métiers, dans cet environnement professionnel, doit satisfaire aux attentes des citoyens et des institutions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Rogner un rectangle avec un coin du même côté 13"/>
          <p:cNvGrpSpPr>
            <a:grpSpLocks/>
          </p:cNvGrpSpPr>
          <p:nvPr/>
        </p:nvGrpSpPr>
        <p:grpSpPr bwMode="auto">
          <a:xfrm>
            <a:off x="468313" y="692150"/>
            <a:ext cx="4248150" cy="288925"/>
            <a:chOff x="261" y="664"/>
            <a:chExt cx="1575" cy="503"/>
          </a:xfrm>
        </p:grpSpPr>
        <p:pic>
          <p:nvPicPr>
            <p:cNvPr id="12296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7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PROFIL pour ces METIERS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291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2293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2294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487405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63538"/>
            <a:endParaRPr lang="fr-FR" sz="2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L’exercice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ces activités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nécessite :</a:t>
            </a:r>
            <a:endParaRPr lang="fr-FR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une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bonne appréhension de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l’environnement économique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juridique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social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technique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 secteur professionnel, </a:t>
            </a:r>
            <a:endParaRPr lang="fr-FR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une aptitude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physique et médicale adaptée au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métier,</a:t>
            </a:r>
            <a:endParaRPr lang="fr-FR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la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connaissance des règles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d’hygiène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de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sécurité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de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sûreté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	de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déontologie,</a:t>
            </a:r>
            <a:endParaRPr lang="fr-FR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des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capacités d’expression écrite et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orale,</a:t>
            </a:r>
            <a:endParaRPr lang="fr-FR" sz="2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la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mise en œuvre des techniques élémentaires de communication</a:t>
            </a:r>
            <a:endParaRPr lang="fr-FR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plus, </a:t>
            </a:r>
            <a:r>
              <a:rPr lang="fr-FR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/ La titulaire de la spécialité 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Métiers de la sécurité</a:t>
            </a:r>
            <a:r>
              <a:rPr lang="fr-FR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»</a:t>
            </a: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 baccalauréat professionnel doit posséder, acquérir ou développer les qualités suivantes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Sens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 responsabilités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Discrétion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Ethique</a:t>
            </a: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Discipline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Respect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la hiérarchie, rigueur, </a:t>
            </a: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Maîtrise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soi 	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Adaptabilité</a:t>
            </a:r>
            <a:endParaRPr lang="fr-FR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3538" eaLnBrk="0" hangingPunct="0"/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Aptitude </a:t>
            </a:r>
            <a:r>
              <a:rPr lang="fr-FR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 travail en Equipe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5688012" cy="287338"/>
            <a:chOff x="261" y="664"/>
            <a:chExt cx="1575" cy="503"/>
          </a:xfrm>
        </p:grpSpPr>
        <p:pic>
          <p:nvPicPr>
            <p:cNvPr id="13320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1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DESCRIPTION des FONCTIONS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3315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3317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3318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0" y="1166813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/ La titulaire de la spécialité 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Métiers de la sécurité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» du baccalauréat professionnel est amené(e) à assurer un certain nombre de fonctions caractéristiques du champ professionnel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concerné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sécurité dans les espaces publics et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privés,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sécurité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incendie,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secours à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personne,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prévention,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protection 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personnes,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protection des biens et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l’environnement.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5183187" cy="287338"/>
            <a:chOff x="261" y="664"/>
            <a:chExt cx="1575" cy="503"/>
          </a:xfrm>
        </p:grpSpPr>
        <p:pic>
          <p:nvPicPr>
            <p:cNvPr id="14344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/>
              <a:r>
                <a:rPr lang="fr-FR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PROGRAMME de FORMATION</a:t>
              </a:r>
            </a:p>
          </p:txBody>
        </p:sp>
      </p:grpSp>
      <p:pic>
        <p:nvPicPr>
          <p:cNvPr id="14339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4341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4342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1166813"/>
            <a:ext cx="9144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Déclaration droit l'homme 		La Constitution 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Charte Européenne 			Code de la Route 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Code Pénal 				Code de Procédure Pénal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Code Civil 				Code du Travail 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Code l'Urbanisme 			Code de la Santé Publique</a:t>
            </a:r>
          </a:p>
          <a:p>
            <a:pPr marL="2619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Code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l'Environnement 		Code Administratif</a:t>
            </a:r>
          </a:p>
          <a:p>
            <a:pPr marL="2619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Code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Générale Collectivités Territoriales 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Code de la Sécurité Intérieure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Déontologie Professionnelle des métiers de la sécurité ( APS/ SP)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Référentiel SSIAP 1 et SSIAP 2 ( ERP / IGH / ITGH)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Référentiel  National de compétence en Secourisme</a:t>
            </a: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Référentiel du C.A.P d’Agent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Sécurité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2619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Référentiel SP ( INC / DIV/ REP/ GOC/ CAD/ RTN…)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logo-amien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5364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5365" name="Image 2" descr="CONDORCET_LOGO(lon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6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7199312" cy="287338"/>
            <a:chOff x="261" y="664"/>
            <a:chExt cx="1575" cy="503"/>
          </a:xfrm>
        </p:grpSpPr>
        <p:pic>
          <p:nvPicPr>
            <p:cNvPr id="15368" name="Rogner un rectangle avec un coin du même côté 1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9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PERIODE de FORMATION en ENTREPRISES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67" name="ZoneTexte 11"/>
          <p:cNvSpPr txBox="1">
            <a:spLocks noChangeArrowheads="1"/>
          </p:cNvSpPr>
          <p:nvPr/>
        </p:nvSpPr>
        <p:spPr bwMode="auto">
          <a:xfrm>
            <a:off x="0" y="1095375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activités exercées pendant les 22 semaines de PFMP servent de support pour renseigner le livret de compétences (Épreuve E31)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dossier professionnel (Épreuve 32) s’élabore à partir des activités réalisées dans la dominante choisie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périodes sont définies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la manière suivante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- 14 semaines à répartir sur les 2 premières années de formation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- 8 semaines en Terminale.</a:t>
            </a:r>
          </a:p>
          <a:p>
            <a:pPr marL="363538"/>
            <a:endParaRPr lang="fr-FR" sz="8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chaque période de Stage</a:t>
            </a:r>
          </a:p>
          <a:p>
            <a:pPr marL="820738" lvl="1"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Renseignement du livret de compétences</a:t>
            </a:r>
          </a:p>
          <a:p>
            <a:pPr marL="820738" lvl="1"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Bilan individuel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6911975" cy="287338"/>
            <a:chOff x="261" y="664"/>
            <a:chExt cx="1575" cy="503"/>
          </a:xfrm>
        </p:grpSpPr>
        <p:pic>
          <p:nvPicPr>
            <p:cNvPr id="16392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3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FORMATION en MILIEU PROFESSIONNEL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6387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6389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6390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53975" y="1169988"/>
            <a:ext cx="9253538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71500" y="2205038"/>
            <a:ext cx="85725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8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Les épreuves certificatives</a:t>
            </a:r>
          </a:p>
        </p:txBody>
      </p:sp>
      <p:pic>
        <p:nvPicPr>
          <p:cNvPr id="17411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357563"/>
            <a:ext cx="30241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pic>
        <p:nvPicPr>
          <p:cNvPr id="17413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404813"/>
            <a:ext cx="38163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6119812" cy="287338"/>
            <a:chOff x="261" y="664"/>
            <a:chExt cx="1575" cy="503"/>
          </a:xfrm>
        </p:grpSpPr>
        <p:pic>
          <p:nvPicPr>
            <p:cNvPr id="18440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EPREUVE  E11 / </a:t>
              </a:r>
              <a:r>
                <a:rPr lang="fr-FR" sz="2400" b="1">
                  <a:solidFill>
                    <a:srgbClr val="000066"/>
                  </a:solidFill>
                  <a:latin typeface="Times New Roman" pitchFamily="18" charset="0"/>
                </a:rPr>
                <a:t>ECONOMIE DROIT</a:t>
              </a:r>
            </a:p>
          </p:txBody>
        </p:sp>
      </p:grpSp>
      <p:pic>
        <p:nvPicPr>
          <p:cNvPr id="18435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8437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8438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0" y="1214438"/>
            <a:ext cx="9144000" cy="4278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Epreuve orale en C.C.F. – Coefficient 1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Durée : 30 mn maximum</a:t>
            </a:r>
          </a:p>
          <a:p>
            <a:pPr marL="363538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Présentation orale s’appuyant sur un dossier composé de 4 études choisies par le candidat parmi celles menées en classe de première et de terminale</a:t>
            </a:r>
          </a:p>
          <a:p>
            <a:pPr marL="363538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Epreuve en 2 phases :</a:t>
            </a:r>
          </a:p>
          <a:p>
            <a:pPr marL="363538">
              <a:buFont typeface="+mj-lt"/>
              <a:buAutoNum type="arabicPeriod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Exposé du candidat (10 mn)</a:t>
            </a:r>
          </a:p>
          <a:p>
            <a:pPr marL="363538">
              <a:buFont typeface="+mj-lt"/>
              <a:buAutoNum type="arabicPeriod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Entretien avec le jury (20 mn maximum)</a:t>
            </a:r>
          </a:p>
          <a:p>
            <a:pPr marL="363538">
              <a:defRPr/>
            </a:pPr>
            <a:endParaRPr lang="fr-FR" sz="800" dirty="0">
              <a:latin typeface="Times New Roman" pitchFamily="18" charset="0"/>
              <a:cs typeface="Times New Roman" pitchFamily="18" charset="0"/>
            </a:endParaRPr>
          </a:p>
          <a:p>
            <a:pPr marL="363538">
              <a:defRPr/>
            </a:pP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Interrogateur = Enseignant ayant eu le candidat en formation en classe de terminale</a:t>
            </a:r>
          </a:p>
          <a:p>
            <a:pPr marL="363538">
              <a:buFont typeface="+mj-lt"/>
              <a:buAutoNum type="arabicPeriod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logo-amien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9460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9461" name="Image 2" descr="CONDORCET_LOGO(lon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2" name="Rogner un rectangle avec un coin du même côté 13"/>
          <p:cNvGrpSpPr>
            <a:grpSpLocks/>
          </p:cNvGrpSpPr>
          <p:nvPr/>
        </p:nvGrpSpPr>
        <p:grpSpPr bwMode="auto">
          <a:xfrm>
            <a:off x="755650" y="765175"/>
            <a:ext cx="7416800" cy="863600"/>
            <a:chOff x="261" y="664"/>
            <a:chExt cx="1575" cy="503"/>
          </a:xfrm>
        </p:grpSpPr>
        <p:pic>
          <p:nvPicPr>
            <p:cNvPr id="19464" name="Rogner un rectangle avec un coin du même côté 1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532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EPREUVE E2 / </a:t>
              </a:r>
            </a:p>
            <a:p>
              <a:pPr algn="ctr" defTabSz="835025"/>
              <a:r>
                <a:rPr lang="fr-FR" sz="2400" b="1">
                  <a:solidFill>
                    <a:srgbClr val="000066"/>
                  </a:solidFill>
                  <a:latin typeface="Times New Roman" pitchFamily="18" charset="0"/>
                </a:rPr>
                <a:t>ETUDES SITUATIONS PROFESSIONNELLES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0" y="1989138"/>
            <a:ext cx="9144000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Epreuve Ecrite en Contrôle Ponctuel – 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Coefficient 4     Durée : 3 heures</a:t>
            </a:r>
          </a:p>
          <a:p>
            <a:pPr algn="ctr"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1 )	Analyse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situations professionnelles et résolution de problèmes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liés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à l’exercice de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profession</a:t>
            </a:r>
          </a:p>
          <a:p>
            <a:pPr marL="363538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2 ) 	L’évaluation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ne porte que sur une partie des compétences du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référentiel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logo-amien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20484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20485" name="Image 2" descr="CONDORCET_LOGO(lon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19"/>
          <p:cNvSpPr txBox="1">
            <a:spLocks noChangeArrowheads="1"/>
          </p:cNvSpPr>
          <p:nvPr/>
        </p:nvSpPr>
        <p:spPr bwMode="auto">
          <a:xfrm>
            <a:off x="0" y="1412875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Epreuve  en C.C.F. – Coefficient 3</a:t>
            </a:r>
          </a:p>
          <a:p>
            <a:pPr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Examen du livret de compétences du candidat par la commission d’évaluation composée de 2 enseignants ayant contribué à sa formation dans les disciplines professionnelles</a:t>
            </a:r>
          </a:p>
          <a:p>
            <a:pPr marL="363538">
              <a:defRPr/>
            </a:pPr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Composition du livret de compétences :</a:t>
            </a:r>
          </a:p>
          <a:p>
            <a:pPr marL="820738" lvl="1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Attestations de présence en P.F.M.P</a:t>
            </a:r>
          </a:p>
          <a:p>
            <a:pPr marL="820738" lvl="1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Compétences du référentiel de certification</a:t>
            </a:r>
          </a:p>
          <a:p>
            <a:pPr marL="820738" lvl="1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Comptes rendus d’évaluation des P.F.M.P</a:t>
            </a:r>
          </a:p>
        </p:txBody>
      </p:sp>
      <p:grpSp>
        <p:nvGrpSpPr>
          <p:cNvPr id="20487" name="Rogner un rectangle avec un coin du même côté 13"/>
          <p:cNvGrpSpPr>
            <a:grpSpLocks/>
          </p:cNvGrpSpPr>
          <p:nvPr/>
        </p:nvGrpSpPr>
        <p:grpSpPr bwMode="auto">
          <a:xfrm>
            <a:off x="107950" y="765175"/>
            <a:ext cx="9036050" cy="431800"/>
            <a:chOff x="261" y="664"/>
            <a:chExt cx="1575" cy="503"/>
          </a:xfrm>
        </p:grpSpPr>
        <p:pic>
          <p:nvPicPr>
            <p:cNvPr id="20488" name="Rogner un rectangle avec un coin du même côté 1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9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518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EPREUVE E31 / </a:t>
              </a:r>
              <a:r>
                <a:rPr lang="fr-FR" sz="2400" b="1">
                  <a:solidFill>
                    <a:srgbClr val="000066"/>
                  </a:solidFill>
                  <a:latin typeface="Times New Roman" pitchFamily="18" charset="0"/>
                </a:rPr>
                <a:t>ACTIVITES en MILIEU PROFESSIONNEL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2663825" cy="287338"/>
            <a:chOff x="261" y="664"/>
            <a:chExt cx="1575" cy="503"/>
          </a:xfrm>
        </p:grpSpPr>
        <p:pic>
          <p:nvPicPr>
            <p:cNvPr id="3084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APPELATION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5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112553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>
                <a:latin typeface="Times New Roman" pitchFamily="18" charset="0"/>
                <a:cs typeface="Times New Roman" pitchFamily="18" charset="0"/>
              </a:rPr>
              <a:t>L’Appellation du diplôme </a:t>
            </a:r>
          </a:p>
          <a:p>
            <a:pPr marL="363538" algn="ctr"/>
            <a:r>
              <a:rPr lang="fr-F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BACCALAUREAT PROFESSIONNEL SPECIALITE </a:t>
            </a:r>
          </a:p>
          <a:p>
            <a:pPr marL="363538" algn="ctr"/>
            <a:r>
              <a:rPr lang="fr-F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  METIERS de le SECURITE « </a:t>
            </a:r>
          </a:p>
        </p:txBody>
      </p:sp>
      <p:grpSp>
        <p:nvGrpSpPr>
          <p:cNvPr id="3077" name="Rogner un rectangle avec un coin du même côté 13"/>
          <p:cNvGrpSpPr>
            <a:grpSpLocks/>
          </p:cNvGrpSpPr>
          <p:nvPr/>
        </p:nvGrpSpPr>
        <p:grpSpPr bwMode="auto">
          <a:xfrm>
            <a:off x="395288" y="2420938"/>
            <a:ext cx="3889375" cy="287337"/>
            <a:chOff x="261" y="664"/>
            <a:chExt cx="1575" cy="503"/>
          </a:xfrm>
        </p:grpSpPr>
        <p:pic>
          <p:nvPicPr>
            <p:cNvPr id="3082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EMPLOIS CONCERNES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0" y="280511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>
                <a:latin typeface="Times New Roman" pitchFamily="18" charset="0"/>
                <a:cs typeface="Times New Roman" pitchFamily="18" charset="0"/>
              </a:rPr>
              <a:t>Les «Métiers de la sécurité» se déclinent autour d’un triptyque regroupant : </a:t>
            </a:r>
          </a:p>
          <a:p>
            <a:pPr marL="363538"/>
            <a:r>
              <a:rPr lang="fr-FR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La sécurité Publique</a:t>
            </a:r>
          </a:p>
          <a:p>
            <a:pPr marL="363538"/>
            <a:r>
              <a:rPr lang="fr-FR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La sécurité Civile</a:t>
            </a:r>
          </a:p>
          <a:p>
            <a:pPr marL="363538"/>
            <a:r>
              <a:rPr lang="fr-FR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La sécurité Privée</a:t>
            </a:r>
          </a:p>
        </p:txBody>
      </p:sp>
      <p:pic>
        <p:nvPicPr>
          <p:cNvPr id="3079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pic>
        <p:nvPicPr>
          <p:cNvPr id="3081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logo-amien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21508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21509" name="Image 2" descr="CONDORCET_LOGO(lon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ZoneTexte 19"/>
          <p:cNvSpPr txBox="1">
            <a:spLocks noChangeArrowheads="1"/>
          </p:cNvSpPr>
          <p:nvPr/>
        </p:nvSpPr>
        <p:spPr bwMode="auto">
          <a:xfrm>
            <a:off x="0" y="1412875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algn="ctr"/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Epreuve orale en C.C.F. – Coefficient 5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Présentation orale s’appuyant sur le dossier professionnel informatisé (non évalué) élaboré par le candidat et composé de 8 pages maximum (hors annexes)</a:t>
            </a:r>
          </a:p>
          <a:p>
            <a:pPr marL="363538"/>
            <a:r>
              <a:rPr lang="fr-FR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Présentation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son parcours professionnel (1 page)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Présentation de 5 fiches d’activités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commission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d’évaluation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est composée :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d’un enseignant du domaine professionnel.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d’un professionnel relevant de la dominante choisie (en cas d’absence, un professeur du domaine professionnel peut remplacer).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Epreuve en 2 phases 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1 ) Exposé du candidat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2 ) Entretien avec le jury</a:t>
            </a:r>
          </a:p>
        </p:txBody>
      </p:sp>
      <p:grpSp>
        <p:nvGrpSpPr>
          <p:cNvPr id="21511" name="Rogner un rectangle avec un coin du même côté 13"/>
          <p:cNvGrpSpPr>
            <a:grpSpLocks/>
          </p:cNvGrpSpPr>
          <p:nvPr/>
        </p:nvGrpSpPr>
        <p:grpSpPr bwMode="auto">
          <a:xfrm>
            <a:off x="755650" y="765175"/>
            <a:ext cx="7920038" cy="719138"/>
            <a:chOff x="261" y="664"/>
            <a:chExt cx="1575" cy="503"/>
          </a:xfrm>
        </p:grpSpPr>
        <p:pic>
          <p:nvPicPr>
            <p:cNvPr id="21512" name="Rogner un rectangle avec un coin du même côté 1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EPREUVE E32 /</a:t>
              </a:r>
            </a:p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fr-FR" sz="2400" b="1">
                  <a:solidFill>
                    <a:srgbClr val="000066"/>
                  </a:solidFill>
                  <a:latin typeface="Times New Roman" pitchFamily="18" charset="0"/>
                </a:rPr>
                <a:t>ACTIVITES PROFESSIONNELLES DOMINANTE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Rogner un rectangle avec un coin du même côté 13"/>
          <p:cNvGrpSpPr>
            <a:grpSpLocks/>
          </p:cNvGrpSpPr>
          <p:nvPr/>
        </p:nvGrpSpPr>
        <p:grpSpPr bwMode="auto">
          <a:xfrm>
            <a:off x="323850" y="765175"/>
            <a:ext cx="3887788" cy="287338"/>
            <a:chOff x="261" y="664"/>
            <a:chExt cx="1575" cy="503"/>
          </a:xfrm>
        </p:grpSpPr>
        <p:pic>
          <p:nvPicPr>
            <p:cNvPr id="4104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EMPLOIS CONCERNES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0" y="981075"/>
            <a:ext cx="9144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>
              <a:defRPr/>
            </a:pPr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SECURITE PUBLIQUE</a:t>
            </a: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/ La titulaire de la spécialité 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Métiers de la sécurité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»</a:t>
            </a: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Après recrutement par concours ou sélection peut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intégrer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	Police Nationale ou La Gendarmerie Nationale ou La Police 	Municipale</a:t>
            </a: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Les activités qu’il / elle y exerce,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relèvent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police administrative au sein de La Police Municipale</a:t>
            </a: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 de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police Administrative et Judiciaire au sein de la 		   Police Nationale ou de La Gendarmerie Nationale</a:t>
            </a: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fonctionnaire d’Etat ou Territorial ou Statut Militaire</a:t>
            </a: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exercer des activités d’Adjoints de Sécurité de la Police 	  Nationale ou de Gendarmes Adjoints Volontaires</a:t>
            </a: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 présenter aux concours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nationaux :</a:t>
            </a:r>
          </a:p>
          <a:p>
            <a:pPr marL="174625"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- de l’Administration Pénitentiaire,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174625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- de l’Administration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des Douanes</a:t>
            </a:r>
          </a:p>
        </p:txBody>
      </p:sp>
      <p:pic>
        <p:nvPicPr>
          <p:cNvPr id="4100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4102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4103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Rogner un rectangle avec un coin du même côté 13"/>
          <p:cNvGrpSpPr>
            <a:grpSpLocks/>
          </p:cNvGrpSpPr>
          <p:nvPr/>
        </p:nvGrpSpPr>
        <p:grpSpPr bwMode="auto">
          <a:xfrm>
            <a:off x="323850" y="836613"/>
            <a:ext cx="3887788" cy="287337"/>
            <a:chOff x="261" y="664"/>
            <a:chExt cx="1575" cy="503"/>
          </a:xfrm>
        </p:grpSpPr>
        <p:pic>
          <p:nvPicPr>
            <p:cNvPr id="5128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EMPLOIS CONCERNES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0" y="120015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SECURITE CIVILE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/ La titulaire de la spécialité 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Métiers de la sécurité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»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peut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après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Recrutement par Concours exercer le métier de S.P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Professionnel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deviendra fonctionnaire territorial au sein d’un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Départemental d’Incendie et de Secours (SDIS)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Après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engagement, exercer le métier de S.P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militaire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B.S.P.P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Brigade de Sapeurs Pompiers de Paris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	    </a:t>
            </a:r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B.M.P.M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Bataillon des Marins Pompiers de Marseille 		    </a:t>
            </a:r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 I I S 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Unité d’Instruction et d’Intervention de la Sécurité 			Civile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cadre d’un engagement citoyen et parallèlement à son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métier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pourra exercer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qualité de S.P Volontaire (SPV)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SDIS</a:t>
            </a:r>
          </a:p>
        </p:txBody>
      </p:sp>
      <p:pic>
        <p:nvPicPr>
          <p:cNvPr id="5124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5126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5127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Rogner un rectangle avec un coin du même côté 13"/>
          <p:cNvGrpSpPr>
            <a:grpSpLocks/>
          </p:cNvGrpSpPr>
          <p:nvPr/>
        </p:nvGrpSpPr>
        <p:grpSpPr bwMode="auto">
          <a:xfrm>
            <a:off x="323850" y="836613"/>
            <a:ext cx="3887788" cy="287337"/>
            <a:chOff x="261" y="664"/>
            <a:chExt cx="1575" cy="503"/>
          </a:xfrm>
        </p:grpSpPr>
        <p:pic>
          <p:nvPicPr>
            <p:cNvPr id="6152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3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EMPLOIS CONCERNES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0" y="1125538"/>
            <a:ext cx="9144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SECURITE PRIVEE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/ La titulaire de la spécialité 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Métiers de la sécurité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» peut travailler soit dans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une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entreprise Privée de Sécurité 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un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service Interne de Sécurité d’une entreprise. 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peut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exercer certains métiers de la sécurité privée tels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que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agent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Sécurité, ou de Surveillance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agent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Protection Physique des personne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agent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Sécurité dans l’événementiel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agent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sécurité incendie ( SSIAP1 ou SSIAP 2 )</a:t>
            </a:r>
          </a:p>
        </p:txBody>
      </p:sp>
      <p:pic>
        <p:nvPicPr>
          <p:cNvPr id="6148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6150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6151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Rogner un rectangle avec un coin du même côté 13"/>
          <p:cNvGrpSpPr>
            <a:grpSpLocks/>
          </p:cNvGrpSpPr>
          <p:nvPr/>
        </p:nvGrpSpPr>
        <p:grpSpPr bwMode="auto">
          <a:xfrm>
            <a:off x="323850" y="836613"/>
            <a:ext cx="3887788" cy="287337"/>
            <a:chOff x="261" y="664"/>
            <a:chExt cx="1575" cy="503"/>
          </a:xfrm>
        </p:grpSpPr>
        <p:pic>
          <p:nvPicPr>
            <p:cNvPr id="7176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7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>
                  <a:solidFill>
                    <a:srgbClr val="FF3300"/>
                  </a:solidFill>
                  <a:latin typeface="Times New Roman" pitchFamily="18" charset="0"/>
                </a:rPr>
                <a:t>EMPLOIS CONCERNES</a:t>
              </a:r>
              <a:endParaRPr lang="fr-FR" sz="24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0" y="112553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SECURITE PRIVEE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Après avoir suivi et validé des formations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complémentaires, le titulaire du baccalauréat professionnel « Métiers de la sécurité » peut travailler en tant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qu’agent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Sûreté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Aéroportuaire,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qu’agent cynophile,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que convoyeur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Transporteur de fonds</a:t>
            </a: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 qu’agent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sécurité sur sites spécifiques et sensibles ( SEVESO)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L’ensemble de ces emplois s’exerce dans le respect des règles d’hygiène, de sécurité, de sûreté, des principes de déontologie, conformément à la réglementation, ainsi qu’aux procédures et aux conditions d’exercice</a:t>
            </a:r>
          </a:p>
        </p:txBody>
      </p:sp>
      <p:pic>
        <p:nvPicPr>
          <p:cNvPr id="7172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7174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7175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Rogner un rectangle avec un coin du même côté 13"/>
          <p:cNvGrpSpPr>
            <a:grpSpLocks/>
          </p:cNvGrpSpPr>
          <p:nvPr/>
        </p:nvGrpSpPr>
        <p:grpSpPr bwMode="auto">
          <a:xfrm>
            <a:off x="468313" y="836613"/>
            <a:ext cx="6911975" cy="360362"/>
            <a:chOff x="261" y="664"/>
            <a:chExt cx="1575" cy="503"/>
          </a:xfrm>
        </p:grpSpPr>
        <p:pic>
          <p:nvPicPr>
            <p:cNvPr id="8200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1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 dirty="0">
                  <a:solidFill>
                    <a:srgbClr val="FF3300"/>
                  </a:solidFill>
                  <a:latin typeface="Times New Roman" pitchFamily="18" charset="0"/>
                </a:rPr>
                <a:t>CONDITIONS GENERALES </a:t>
              </a:r>
              <a:r>
                <a:rPr lang="fr-FR" sz="2400" b="1" dirty="0" smtClean="0">
                  <a:solidFill>
                    <a:srgbClr val="FF3300"/>
                  </a:solidFill>
                  <a:latin typeface="Times New Roman" pitchFamily="18" charset="0"/>
                </a:rPr>
                <a:t>D’EXERCICES</a:t>
              </a:r>
              <a:endParaRPr lang="fr-FR" sz="24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8195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8197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8198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0" y="1196975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Selon l’Emploi occupé et la Nature, Le / La titulaire de la spécialité 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Métiers de la sécurité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» devra posséder une Carte Professionnelle délivrer par la Préfecture ( CNAPS)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un casier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judiciaire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n°2 vierge.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 La titulaire de la spécialité 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Métiers de la sécurité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» sera placé(e) sous une autorité hiérarchique auprès de laquelle il / elle prend ses consignes et à laquelle il / elle doit rendre compte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Après avoir suivi des formations complémentaires spécialisées </a:t>
            </a:r>
          </a:p>
          <a:p>
            <a:pPr marL="363538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 public ou privé ) ou après examen ou concours ( public ), il pourra accéder à des emplois et à des activités et responsabilités d’un niveau supérieur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5327650" cy="287338"/>
            <a:chOff x="261" y="664"/>
            <a:chExt cx="1575" cy="503"/>
          </a:xfrm>
        </p:grpSpPr>
        <p:pic>
          <p:nvPicPr>
            <p:cNvPr id="9224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 dirty="0" smtClean="0">
                  <a:solidFill>
                    <a:srgbClr val="FF3300"/>
                  </a:solidFill>
                  <a:latin typeface="Times New Roman" pitchFamily="18" charset="0"/>
                </a:rPr>
                <a:t>ATOUTS </a:t>
              </a:r>
              <a:r>
                <a:rPr lang="fr-FR" sz="2400" b="1" dirty="0">
                  <a:solidFill>
                    <a:srgbClr val="FF3300"/>
                  </a:solidFill>
                  <a:latin typeface="Times New Roman" pitchFamily="18" charset="0"/>
                </a:rPr>
                <a:t>de ce BACCALAUREAT</a:t>
              </a:r>
              <a:endParaRPr lang="fr-FR" sz="24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9219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9221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9222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1227138"/>
            <a:ext cx="9144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/>
            <a:r>
              <a:rPr lang="fr-FR" sz="2400">
                <a:latin typeface="Times New Roman" pitchFamily="18" charset="0"/>
                <a:cs typeface="Times New Roman" pitchFamily="18" charset="0"/>
              </a:rPr>
              <a:t>Ce diplôme est ouvert sur la diversité des métiers de la sécurité Publique,  Civile et Privée</a:t>
            </a:r>
          </a:p>
          <a:p>
            <a:pPr marL="174625"/>
            <a:r>
              <a:rPr lang="fr-FR" sz="2400">
                <a:latin typeface="Times New Roman" pitchFamily="18" charset="0"/>
                <a:cs typeface="Times New Roman" pitchFamily="18" charset="0"/>
              </a:rPr>
              <a:t>Toute personne qui s’engage dans cette filière doit, avant d’entrer en formation, avoir été informée des exigences imposées par le secteur professionnel pour accéder à un emploi, en particulier en termes de capacités physiques et de moralité</a:t>
            </a:r>
          </a:p>
          <a:p>
            <a:pPr marL="174625"/>
            <a:r>
              <a:rPr lang="fr-FR" sz="2400">
                <a:latin typeface="Times New Roman" pitchFamily="18" charset="0"/>
                <a:cs typeface="Times New Roman" pitchFamily="18" charset="0"/>
              </a:rPr>
              <a:t>L’apprenant reçoit la totalité des contenus de formation</a:t>
            </a:r>
          </a:p>
          <a:p>
            <a:pPr marL="174625"/>
            <a:r>
              <a:rPr lang="fr-FR" sz="2400">
                <a:latin typeface="Times New Roman" pitchFamily="18" charset="0"/>
                <a:cs typeface="Times New Roman" pitchFamily="18" charset="0"/>
              </a:rPr>
              <a:t>Il devra choisir à l’issue de la classe de Première une dominante qui déterminera les lieux de périodes de formation en milieu professionnel de l’année terminale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Rogner un rectangle avec un coin du même côté 13"/>
          <p:cNvGrpSpPr>
            <a:grpSpLocks/>
          </p:cNvGrpSpPr>
          <p:nvPr/>
        </p:nvGrpSpPr>
        <p:grpSpPr bwMode="auto">
          <a:xfrm>
            <a:off x="468313" y="765175"/>
            <a:ext cx="5327650" cy="287338"/>
            <a:chOff x="261" y="664"/>
            <a:chExt cx="1575" cy="503"/>
          </a:xfrm>
        </p:grpSpPr>
        <p:pic>
          <p:nvPicPr>
            <p:cNvPr id="10248" name="Rogner un rectangle avec un coin du même côté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664"/>
              <a:ext cx="157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9" name="Text Box 13"/>
            <p:cNvSpPr txBox="1">
              <a:spLocks noChangeArrowheads="1"/>
            </p:cNvSpPr>
            <p:nvPr/>
          </p:nvSpPr>
          <p:spPr bwMode="auto">
            <a:xfrm>
              <a:off x="287" y="664"/>
              <a:ext cx="147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485" tIns="41742" rIns="83485" bIns="41742" anchor="ctr"/>
            <a:lstStyle/>
            <a:p>
              <a:pPr algn="ctr" defTabSz="835025"/>
              <a:r>
                <a:rPr lang="fr-FR" sz="2400" b="1" dirty="0" smtClean="0">
                  <a:solidFill>
                    <a:srgbClr val="FF3300"/>
                  </a:solidFill>
                  <a:latin typeface="Times New Roman" pitchFamily="18" charset="0"/>
                </a:rPr>
                <a:t>ATOUTS </a:t>
              </a:r>
              <a:r>
                <a:rPr lang="fr-FR" sz="2400" b="1" dirty="0">
                  <a:solidFill>
                    <a:srgbClr val="FF3300"/>
                  </a:solidFill>
                  <a:latin typeface="Times New Roman" pitchFamily="18" charset="0"/>
                </a:rPr>
                <a:t>de ce BACCALAUREAT</a:t>
              </a:r>
              <a:endParaRPr lang="fr-FR" sz="24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0243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949950"/>
            <a:ext cx="1258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87450" y="6548438"/>
            <a:ext cx="626427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15138" algn="ctr"/>
              </a:tabLst>
            </a:pPr>
            <a:r>
              <a:rPr lang="fr-FR" sz="1600">
                <a:solidFill>
                  <a:schemeClr val="bg1"/>
                </a:solidFill>
                <a:latin typeface="Tahoma" pitchFamily="34" charset="0"/>
              </a:rPr>
              <a:t>Rénovation du baccalauréat professionnel « Métiers de la sécurité »</a:t>
            </a:r>
          </a:p>
        </p:txBody>
      </p:sp>
      <p:sp>
        <p:nvSpPr>
          <p:cNvPr id="10245" name="Arrondir un rectangle avec un coin du même côté 7"/>
          <p:cNvSpPr>
            <a:spLocks noChangeArrowheads="1"/>
          </p:cNvSpPr>
          <p:nvPr/>
        </p:nvSpPr>
        <p:spPr bwMode="auto">
          <a:xfrm>
            <a:off x="2178050" y="44450"/>
            <a:ext cx="6354763" cy="515938"/>
          </a:xfrm>
          <a:custGeom>
            <a:avLst/>
            <a:gdLst>
              <a:gd name="T0" fmla="*/ 1 w 9001125"/>
              <a:gd name="T1" fmla="*/ 3341 h 571500"/>
              <a:gd name="T2" fmla="*/ 1 w 9001125"/>
              <a:gd name="T3" fmla="*/ 6683 h 571500"/>
              <a:gd name="T4" fmla="*/ 0 w 9001125"/>
              <a:gd name="T5" fmla="*/ 3341 h 571500"/>
              <a:gd name="T6" fmla="*/ 1 w 9001125"/>
              <a:gd name="T7" fmla="*/ 0 h 571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3699 w 9001125"/>
              <a:gd name="T13" fmla="*/ 83693 h 571500"/>
              <a:gd name="T14" fmla="*/ 8917438 w 9001125"/>
              <a:gd name="T15" fmla="*/ 487807 h 571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1125" h="571500">
                <a:moveTo>
                  <a:pt x="285750" y="0"/>
                </a:moveTo>
                <a:lnTo>
                  <a:pt x="8715375" y="0"/>
                </a:lnTo>
                <a:lnTo>
                  <a:pt x="8715374" y="0"/>
                </a:lnTo>
                <a:cubicBezTo>
                  <a:pt x="8873190" y="0"/>
                  <a:pt x="9001125" y="127934"/>
                  <a:pt x="9001125" y="285750"/>
                </a:cubicBezTo>
                <a:cubicBezTo>
                  <a:pt x="9001125" y="443565"/>
                  <a:pt x="8873190" y="571499"/>
                  <a:pt x="8715375" y="571500"/>
                </a:cubicBezTo>
                <a:lnTo>
                  <a:pt x="285750" y="571500"/>
                </a:lnTo>
                <a:cubicBezTo>
                  <a:pt x="127934" y="571500"/>
                  <a:pt x="0" y="443565"/>
                  <a:pt x="0" y="285750"/>
                </a:cubicBezTo>
                <a:cubicBezTo>
                  <a:pt x="0" y="127934"/>
                  <a:pt x="127934" y="0"/>
                  <a:pt x="285749" y="0"/>
                </a:cubicBezTo>
                <a:close/>
              </a:path>
            </a:pathLst>
          </a:custGeom>
          <a:solidFill>
            <a:srgbClr val="C2D3E8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33438"/>
            <a:r>
              <a:rPr lang="fr-FR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 PRO METIERS de la SECURITE</a:t>
            </a:r>
          </a:p>
        </p:txBody>
      </p:sp>
      <p:pic>
        <p:nvPicPr>
          <p:cNvPr id="10246" name="Image 2" descr="CONDORCET_LOGO(lon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71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0" y="1052513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deux dominantes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sont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174625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Sécurité Publique et Sûreté</a:t>
            </a:r>
          </a:p>
          <a:p>
            <a:pPr marL="174625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Sécurité Incendie  (pour cette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dominante,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l’engagement SPV 	sera demandé à l’entrée de la classe de terminale si l’apprenant 	souhaite effectuer ses périodes de formation en milieu</a:t>
            </a:r>
          </a:p>
          <a:p>
            <a:pPr marL="174625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professionnel au sein d’un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S.D.I.S)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7878</TotalTime>
  <Words>761</Words>
  <Application>Microsoft Office PowerPoint</Application>
  <PresentationFormat>Affichage à l'écran (4:3)</PresentationFormat>
  <Paragraphs>197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Tahoma</vt:lpstr>
      <vt:lpstr>Wingdings</vt:lpstr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Company>xax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pl</dc:creator>
  <cp:lastModifiedBy>sdericault</cp:lastModifiedBy>
  <cp:revision>313</cp:revision>
  <dcterms:created xsi:type="dcterms:W3CDTF">2004-12-10T15:33:48Z</dcterms:created>
  <dcterms:modified xsi:type="dcterms:W3CDTF">2014-09-01T09:16:10Z</dcterms:modified>
</cp:coreProperties>
</file>