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7" r:id="rId9"/>
    <p:sldId id="263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3503"/>
    <a:srgbClr val="42CBF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C372EFD-5A30-48A3-A195-8071F294597C}" type="datetimeFigureOut">
              <a:rPr lang="fr-FR" smtClean="0"/>
              <a:pPr/>
              <a:t>21/06/2018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5696869-B152-4AE1-9488-4BC60DA984C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72EFD-5A30-48A3-A195-8071F294597C}" type="datetimeFigureOut">
              <a:rPr lang="fr-FR" smtClean="0"/>
              <a:pPr/>
              <a:t>21/06/2018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6869-B152-4AE1-9488-4BC60DA984C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72EFD-5A30-48A3-A195-8071F294597C}" type="datetimeFigureOut">
              <a:rPr lang="fr-FR" smtClean="0"/>
              <a:pPr/>
              <a:t>21/06/2018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6869-B152-4AE1-9488-4BC60DA984C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372EFD-5A30-48A3-A195-8071F294597C}" type="datetimeFigureOut">
              <a:rPr lang="fr-FR" smtClean="0"/>
              <a:pPr/>
              <a:t>21/06/2018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5696869-B152-4AE1-9488-4BC60DA984C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C372EFD-5A30-48A3-A195-8071F294597C}" type="datetimeFigureOut">
              <a:rPr lang="fr-FR" smtClean="0"/>
              <a:pPr/>
              <a:t>21/06/2018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5696869-B152-4AE1-9488-4BC60DA984C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72EFD-5A30-48A3-A195-8071F294597C}" type="datetimeFigureOut">
              <a:rPr lang="fr-FR" smtClean="0"/>
              <a:pPr/>
              <a:t>21/06/2018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6869-B152-4AE1-9488-4BC60DA984C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72EFD-5A30-48A3-A195-8071F294597C}" type="datetimeFigureOut">
              <a:rPr lang="fr-FR" smtClean="0"/>
              <a:pPr/>
              <a:t>21/06/2018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6869-B152-4AE1-9488-4BC60DA984C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372EFD-5A30-48A3-A195-8071F294597C}" type="datetimeFigureOut">
              <a:rPr lang="fr-FR" smtClean="0"/>
              <a:pPr/>
              <a:t>21/06/2018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5696869-B152-4AE1-9488-4BC60DA984C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72EFD-5A30-48A3-A195-8071F294597C}" type="datetimeFigureOut">
              <a:rPr lang="fr-FR" smtClean="0"/>
              <a:pPr/>
              <a:t>21/06/2018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6869-B152-4AE1-9488-4BC60DA984C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372EFD-5A30-48A3-A195-8071F294597C}" type="datetimeFigureOut">
              <a:rPr lang="fr-FR" smtClean="0"/>
              <a:pPr/>
              <a:t>21/06/2018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5696869-B152-4AE1-9488-4BC60DA984C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372EFD-5A30-48A3-A195-8071F294597C}" type="datetimeFigureOut">
              <a:rPr lang="fr-FR" smtClean="0"/>
              <a:pPr/>
              <a:t>21/06/2018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5696869-B152-4AE1-9488-4BC60DA984C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C372EFD-5A30-48A3-A195-8071F294597C}" type="datetimeFigureOut">
              <a:rPr lang="fr-FR" smtClean="0"/>
              <a:pPr/>
              <a:t>21/06/2018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5696869-B152-4AE1-9488-4BC60DA984C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Fred\Desktop\Formation%20PAF%2025%20et%2026%20juin%202018\Service%20devant%20client%20v5.mp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Fred\Desktop\Formation%20PAF%2025%20et%2026%20juin%202018\R&#233;aliser%20Expresso%20V6.mp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Fred\Desktop\Formation%20PAF%2025%20et%2026%20juin%202018\D&#233;bouchage%20vin%20blanc%20v2.mp4" TargetMode="External"/><Relationship Id="rId2" Type="http://schemas.openxmlformats.org/officeDocument/2006/relationships/hyperlink" Target="file:///C:\Users\Fred\Desktop\Formation%20PAF%2025%20et%2026%20juin%202018\D&#233;bouchage%20vin%20blanc%20v3.mp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C:\Users\Fred\Desktop\Formation%20PAF%2025%20et%2026%20juin%202018\D&#233;bouchage%20vin%20blanc%20v1.mp4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Fred\Desktop\Formation%20PAF%2025%20et%2026%20juin%202018\Support%20de%20vente%20v4.mp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85984" y="620688"/>
            <a:ext cx="6172200" cy="2357454"/>
          </a:xfrm>
        </p:spPr>
        <p:txBody>
          <a:bodyPr>
            <a:normAutofit/>
          </a:bodyPr>
          <a:lstStyle/>
          <a:p>
            <a:pPr algn="ctr"/>
            <a:r>
              <a:rPr lang="fr-FR" sz="4800" dirty="0" smtClean="0">
                <a:solidFill>
                  <a:schemeClr val="accent5">
                    <a:lumMod val="50000"/>
                  </a:schemeClr>
                </a:solidFill>
              </a:rPr>
              <a:t>L’ÉVALUATION PAR COMPÉTENCES</a:t>
            </a:r>
            <a:endParaRPr lang="fr-FR" sz="4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987824" y="4443518"/>
            <a:ext cx="4804048" cy="1073714"/>
          </a:xfrm>
        </p:spPr>
        <p:txBody>
          <a:bodyPr>
            <a:normAutofit/>
          </a:bodyPr>
          <a:lstStyle/>
          <a:p>
            <a:pPr algn="ctr"/>
            <a:r>
              <a:rPr lang="fr-FR" sz="3200" cap="small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CAP CS </a:t>
            </a:r>
            <a:r>
              <a:rPr lang="fr-FR" sz="3200" cap="small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HCR</a:t>
            </a:r>
          </a:p>
          <a:p>
            <a:pPr algn="ctr"/>
            <a:r>
              <a:rPr lang="fr-FR" sz="1600" b="0" cap="small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Lundi 25 juin 2018</a:t>
            </a:r>
            <a:endParaRPr lang="fr-FR" sz="1600" b="0" cap="small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386833"/>
            <a:ext cx="1715007" cy="922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764839"/>
              </p:ext>
            </p:extLst>
          </p:nvPr>
        </p:nvGraphicFramePr>
        <p:xfrm>
          <a:off x="539552" y="2276872"/>
          <a:ext cx="7643866" cy="4091426"/>
        </p:xfrm>
        <a:graphic>
          <a:graphicData uri="http://schemas.openxmlformats.org/drawingml/2006/table">
            <a:tbl>
              <a:tblPr/>
              <a:tblGrid>
                <a:gridCol w="1990462"/>
                <a:gridCol w="4081769"/>
                <a:gridCol w="428628"/>
                <a:gridCol w="432127"/>
                <a:gridCol w="374549"/>
                <a:gridCol w="336331"/>
              </a:tblGrid>
              <a:tr h="602048">
                <a:tc gridSpan="6">
                  <a:txBody>
                    <a:bodyPr/>
                    <a:lstStyle/>
                    <a:p>
                      <a:pPr marR="4508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80770" algn="l"/>
                        </a:tabLst>
                      </a:pPr>
                      <a:r>
                        <a:rPr lang="fr-FR" sz="1600" b="1" dirty="0">
                          <a:latin typeface="Arial"/>
                          <a:ea typeface="Calibri"/>
                          <a:cs typeface="Times New Roman"/>
                        </a:rPr>
                        <a:t>Compétence </a:t>
                      </a:r>
                      <a:r>
                        <a:rPr lang="fr-FR" sz="1600" b="1" dirty="0" smtClean="0">
                          <a:latin typeface="Arial"/>
                          <a:ea typeface="Calibri"/>
                          <a:cs typeface="Times New Roman"/>
                        </a:rPr>
                        <a:t>5- Mettre en œuvre les techniques professionnelles, assurer la prestation et son suivi dans un objectif de satisfaction client.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043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Arial"/>
                          <a:ea typeface="Calibri"/>
                          <a:cs typeface="Times New Roman"/>
                        </a:rPr>
                        <a:t>Travail demandé 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Arial"/>
                          <a:ea typeface="MS Mincho"/>
                          <a:cs typeface="Times New Roman"/>
                        </a:rPr>
                        <a:t>Indicateurs de performance</a:t>
                      </a:r>
                      <a:endParaRPr lang="fr-FR" sz="1400">
                        <a:latin typeface="Arial"/>
                        <a:ea typeface="MS Mincho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Arial"/>
                          <a:ea typeface="MS Mincho"/>
                          <a:cs typeface="Times New Roman"/>
                        </a:rPr>
                        <a:t>(à sélectionner ou à proposer en fonction de la situation)</a:t>
                      </a: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Arial"/>
                          <a:ea typeface="Calibri"/>
                          <a:cs typeface="Times New Roman"/>
                        </a:rPr>
                        <a:t>MI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Arial"/>
                          <a:ea typeface="Calibri"/>
                          <a:cs typeface="Times New Roman"/>
                        </a:rPr>
                        <a:t>--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Arial"/>
                          <a:ea typeface="Calibri"/>
                          <a:cs typeface="Times New Roman"/>
                        </a:rPr>
                        <a:t>MF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Arial"/>
                          <a:ea typeface="Calibri"/>
                          <a:cs typeface="Times New Roman"/>
                        </a:rPr>
                        <a:t>MS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Arial"/>
                          <a:ea typeface="Calibri"/>
                          <a:cs typeface="Times New Roman"/>
                        </a:rPr>
                        <a:t>+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Arial"/>
                          <a:ea typeface="Calibri"/>
                          <a:cs typeface="Times New Roman"/>
                        </a:rPr>
                        <a:t>TBM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Arial"/>
                          <a:ea typeface="Calibri"/>
                          <a:cs typeface="Times New Roman"/>
                        </a:rPr>
                        <a:t>++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21314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TD27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Mettre en œuvre les techniques de préparation et de service devant le client.</a:t>
                      </a:r>
                      <a:endParaRPr lang="fr-F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7320" indent="-147320" algn="l">
                        <a:spcAft>
                          <a:spcPts val="0"/>
                        </a:spcAft>
                        <a:tabLst>
                          <a:tab pos="115570" algn="l"/>
                        </a:tabLst>
                      </a:pPr>
                      <a:r>
                        <a:rPr lang="fr-FR" sz="1800" dirty="0" smtClean="0">
                          <a:latin typeface="Calibri"/>
                          <a:ea typeface="Times New Roman"/>
                          <a:cs typeface="Times New Roman"/>
                        </a:rPr>
                        <a:t>Application</a:t>
                      </a:r>
                      <a:r>
                        <a:rPr lang="fr-FR" sz="18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des pratiques d’hygiène</a:t>
                      </a:r>
                      <a:endParaRPr lang="fr-F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8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769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7320" marR="0" indent="-147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5570" algn="l"/>
                        </a:tabLst>
                        <a:defRPr/>
                      </a:pPr>
                      <a:r>
                        <a:rPr lang="fr-FR" sz="18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Aisance, élégance des gestes</a:t>
                      </a:r>
                      <a:endParaRPr lang="fr-FR" sz="18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8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7320" marR="0" indent="-147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5570" algn="l"/>
                        </a:tabLst>
                        <a:defRPr/>
                      </a:pPr>
                      <a:r>
                        <a:rPr lang="fr-FR" sz="1800" dirty="0" smtClean="0">
                          <a:latin typeface="Calibri"/>
                          <a:ea typeface="Times New Roman"/>
                          <a:cs typeface="Times New Roman"/>
                        </a:rPr>
                        <a:t>Rapidité d’exécution </a:t>
                      </a: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8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672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7320" indent="-147320" algn="l">
                        <a:spcAft>
                          <a:spcPts val="0"/>
                        </a:spcAft>
                        <a:tabLst>
                          <a:tab pos="115570" algn="l"/>
                        </a:tabLst>
                      </a:pPr>
                      <a:r>
                        <a:rPr lang="fr-FR" sz="1800" dirty="0" smtClean="0">
                          <a:latin typeface="Calibri"/>
                          <a:ea typeface="Times New Roman"/>
                          <a:cs typeface="Times New Roman"/>
                        </a:rPr>
                        <a:t>Qualité et conformité de</a:t>
                      </a:r>
                      <a:r>
                        <a:rPr lang="fr-FR" sz="18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la prestation</a:t>
                      </a:r>
                      <a:endParaRPr lang="fr-F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98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7320" indent="-147320" algn="l">
                        <a:spcAft>
                          <a:spcPts val="0"/>
                        </a:spcAft>
                        <a:tabLst>
                          <a:tab pos="115570" algn="l"/>
                        </a:tabLst>
                      </a:pPr>
                      <a:r>
                        <a:rPr lang="fr-FR" sz="1800" dirty="0" smtClean="0">
                          <a:latin typeface="Calibri"/>
                          <a:ea typeface="Times New Roman"/>
                          <a:cs typeface="Times New Roman"/>
                        </a:rPr>
                        <a:t>Satisfaction</a:t>
                      </a:r>
                      <a:r>
                        <a:rPr lang="fr-FR" sz="18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de la clientèle</a:t>
                      </a:r>
                      <a:endParaRPr lang="fr-F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8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067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47320" indent="-147320" algn="l">
                        <a:spcAft>
                          <a:spcPts val="0"/>
                        </a:spcAft>
                        <a:tabLst>
                          <a:tab pos="115570" algn="l"/>
                        </a:tabLst>
                      </a:pPr>
                      <a:endParaRPr lang="fr-F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064896" cy="580926"/>
          </a:xfrm>
        </p:spPr>
        <p:txBody>
          <a:bodyPr>
            <a:noAutofit/>
          </a:bodyPr>
          <a:lstStyle/>
          <a:p>
            <a:r>
              <a:rPr lang="fr-FR" sz="2800" dirty="0" smtClean="0"/>
              <a:t>GRILLES D’ÉVALUATION PAR PROFIL  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3" name="Bouton d'action : Vidéo 2">
            <a:hlinkClick r:id="rId2" action="ppaction://program" highlightClick="1"/>
          </p:cNvPr>
          <p:cNvSpPr/>
          <p:nvPr/>
        </p:nvSpPr>
        <p:spPr>
          <a:xfrm>
            <a:off x="3862806" y="1052736"/>
            <a:ext cx="864096" cy="720080"/>
          </a:xfrm>
          <a:prstGeom prst="actionButtonMovie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538770" y="1844824"/>
            <a:ext cx="1512168" cy="3977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 Vidéo  5</a:t>
            </a:r>
          </a:p>
        </p:txBody>
      </p:sp>
      <p:sp>
        <p:nvSpPr>
          <p:cNvPr id="8" name="Rectangle 7"/>
          <p:cNvSpPr/>
          <p:nvPr/>
        </p:nvSpPr>
        <p:spPr>
          <a:xfrm>
            <a:off x="467544" y="6453336"/>
            <a:ext cx="8064896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Formation PAF - L’évaluation par compétences CAP CS </a:t>
            </a:r>
            <a:r>
              <a:rPr lang="fr-FR" sz="1100" i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HCR</a:t>
            </a:r>
            <a:r>
              <a:rPr lang="fr-FR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- Juin 2018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57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560031"/>
              </p:ext>
            </p:extLst>
          </p:nvPr>
        </p:nvGraphicFramePr>
        <p:xfrm>
          <a:off x="539552" y="2276872"/>
          <a:ext cx="7643866" cy="4091426"/>
        </p:xfrm>
        <a:graphic>
          <a:graphicData uri="http://schemas.openxmlformats.org/drawingml/2006/table">
            <a:tbl>
              <a:tblPr/>
              <a:tblGrid>
                <a:gridCol w="1990462"/>
                <a:gridCol w="4081769"/>
                <a:gridCol w="428628"/>
                <a:gridCol w="432127"/>
                <a:gridCol w="374549"/>
                <a:gridCol w="336331"/>
              </a:tblGrid>
              <a:tr h="602048">
                <a:tc gridSpan="6">
                  <a:txBody>
                    <a:bodyPr/>
                    <a:lstStyle/>
                    <a:p>
                      <a:pPr marR="4508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80770" algn="l"/>
                        </a:tabLst>
                      </a:pPr>
                      <a:r>
                        <a:rPr lang="fr-FR" sz="1600" b="1" dirty="0">
                          <a:latin typeface="Arial"/>
                          <a:ea typeface="Calibri"/>
                          <a:cs typeface="Times New Roman"/>
                        </a:rPr>
                        <a:t>Compétence </a:t>
                      </a:r>
                      <a:r>
                        <a:rPr lang="fr-FR" sz="1600" b="1" dirty="0" smtClean="0">
                          <a:latin typeface="Arial"/>
                          <a:ea typeface="Calibri"/>
                          <a:cs typeface="Times New Roman"/>
                        </a:rPr>
                        <a:t>5- Mettre en œuvre les techniques professionnelles, assurer la prestation et son suivi dans un objectif de satisfaction client.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043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Arial"/>
                          <a:ea typeface="Calibri"/>
                          <a:cs typeface="Times New Roman"/>
                        </a:rPr>
                        <a:t>Travail demandé 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Arial"/>
                          <a:ea typeface="MS Mincho"/>
                          <a:cs typeface="Times New Roman"/>
                        </a:rPr>
                        <a:t>Indicateurs de performance</a:t>
                      </a:r>
                      <a:endParaRPr lang="fr-FR" sz="1400">
                        <a:latin typeface="Arial"/>
                        <a:ea typeface="MS Mincho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Arial"/>
                          <a:ea typeface="MS Mincho"/>
                          <a:cs typeface="Times New Roman"/>
                        </a:rPr>
                        <a:t>(à sélectionner ou à proposer en fonction de la situation)</a:t>
                      </a: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Arial"/>
                          <a:ea typeface="Calibri"/>
                          <a:cs typeface="Times New Roman"/>
                        </a:rPr>
                        <a:t>MI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Arial"/>
                          <a:ea typeface="Calibri"/>
                          <a:cs typeface="Times New Roman"/>
                        </a:rPr>
                        <a:t>--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Arial"/>
                          <a:ea typeface="Calibri"/>
                          <a:cs typeface="Times New Roman"/>
                        </a:rPr>
                        <a:t>MF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Arial"/>
                          <a:ea typeface="Calibri"/>
                          <a:cs typeface="Times New Roman"/>
                        </a:rPr>
                        <a:t>MS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Arial"/>
                          <a:ea typeface="Calibri"/>
                          <a:cs typeface="Times New Roman"/>
                        </a:rPr>
                        <a:t>+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Arial"/>
                          <a:ea typeface="Calibri"/>
                          <a:cs typeface="Times New Roman"/>
                        </a:rPr>
                        <a:t>TBM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Arial"/>
                          <a:ea typeface="Calibri"/>
                          <a:cs typeface="Times New Roman"/>
                        </a:rPr>
                        <a:t>++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21314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TD28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Préparer, assurer le service des boissons.</a:t>
                      </a:r>
                      <a:endParaRPr lang="fr-F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7320" indent="-147320" algn="l">
                        <a:spcAft>
                          <a:spcPts val="0"/>
                        </a:spcAft>
                        <a:tabLst>
                          <a:tab pos="115570" algn="l"/>
                        </a:tabLst>
                      </a:pPr>
                      <a:r>
                        <a:rPr lang="fr-FR" sz="1800" dirty="0" smtClean="0">
                          <a:latin typeface="Calibri"/>
                          <a:ea typeface="Times New Roman"/>
                          <a:cs typeface="Times New Roman"/>
                        </a:rPr>
                        <a:t>Application</a:t>
                      </a:r>
                      <a:r>
                        <a:rPr lang="fr-FR" sz="18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des pratiques d’hygiène</a:t>
                      </a:r>
                      <a:endParaRPr lang="fr-F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8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769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7320" marR="0" indent="-147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5570" algn="l"/>
                        </a:tabLst>
                        <a:defRPr/>
                      </a:pPr>
                      <a:r>
                        <a:rPr lang="fr-FR" sz="18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Aisance, élégance des gestes</a:t>
                      </a:r>
                      <a:endParaRPr lang="fr-FR" sz="18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8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7320" marR="0" indent="-147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5570" algn="l"/>
                        </a:tabLst>
                        <a:defRPr/>
                      </a:pPr>
                      <a:r>
                        <a:rPr lang="fr-FR" sz="1800" dirty="0" smtClean="0">
                          <a:latin typeface="Calibri"/>
                          <a:ea typeface="Times New Roman"/>
                          <a:cs typeface="Times New Roman"/>
                        </a:rPr>
                        <a:t>Rapidité d’exécution </a:t>
                      </a: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8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672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7320" indent="-147320" algn="l">
                        <a:spcAft>
                          <a:spcPts val="0"/>
                        </a:spcAft>
                        <a:tabLst>
                          <a:tab pos="115570" algn="l"/>
                        </a:tabLst>
                      </a:pPr>
                      <a:r>
                        <a:rPr lang="fr-FR" sz="1800" dirty="0" smtClean="0">
                          <a:latin typeface="Calibri"/>
                          <a:ea typeface="Times New Roman"/>
                          <a:cs typeface="Times New Roman"/>
                        </a:rPr>
                        <a:t>Qualité et conformité de</a:t>
                      </a:r>
                      <a:r>
                        <a:rPr lang="fr-FR" sz="18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la prestation</a:t>
                      </a:r>
                      <a:endParaRPr lang="fr-F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98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7320" indent="-147320" algn="l">
                        <a:spcAft>
                          <a:spcPts val="0"/>
                        </a:spcAft>
                        <a:tabLst>
                          <a:tab pos="115570" algn="l"/>
                        </a:tabLst>
                      </a:pPr>
                      <a:r>
                        <a:rPr lang="fr-FR" sz="1800" dirty="0" smtClean="0">
                          <a:latin typeface="Calibri"/>
                          <a:ea typeface="Times New Roman"/>
                          <a:cs typeface="Times New Roman"/>
                        </a:rPr>
                        <a:t>Satisfaction</a:t>
                      </a:r>
                      <a:r>
                        <a:rPr lang="fr-FR" sz="18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de la clientèle</a:t>
                      </a:r>
                      <a:endParaRPr lang="fr-F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8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067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47320" indent="-147320" algn="l">
                        <a:spcAft>
                          <a:spcPts val="0"/>
                        </a:spcAft>
                        <a:tabLst>
                          <a:tab pos="115570" algn="l"/>
                        </a:tabLst>
                      </a:pPr>
                      <a:endParaRPr lang="fr-F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064896" cy="580926"/>
          </a:xfrm>
        </p:spPr>
        <p:txBody>
          <a:bodyPr>
            <a:noAutofit/>
          </a:bodyPr>
          <a:lstStyle/>
          <a:p>
            <a:r>
              <a:rPr lang="fr-FR" sz="2800" dirty="0" smtClean="0"/>
              <a:t>GRILLES D’ÉVALUATION PAR PROFIL  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3" name="Bouton d'action : Vidéo 2">
            <a:hlinkClick r:id="rId2" action="ppaction://program" highlightClick="1"/>
          </p:cNvPr>
          <p:cNvSpPr/>
          <p:nvPr/>
        </p:nvSpPr>
        <p:spPr>
          <a:xfrm>
            <a:off x="3862806" y="980728"/>
            <a:ext cx="864096" cy="720080"/>
          </a:xfrm>
          <a:prstGeom prst="actionButtonMovie">
            <a:avLst/>
          </a:prstGeom>
          <a:solidFill>
            <a:srgbClr val="EB35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538770" y="1772816"/>
            <a:ext cx="1512168" cy="3977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 Vidéo  6</a:t>
            </a:r>
          </a:p>
        </p:txBody>
      </p:sp>
      <p:sp>
        <p:nvSpPr>
          <p:cNvPr id="8" name="Rectangle 7"/>
          <p:cNvSpPr/>
          <p:nvPr/>
        </p:nvSpPr>
        <p:spPr>
          <a:xfrm>
            <a:off x="467544" y="6453336"/>
            <a:ext cx="8064896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Formation PAF - L’évaluation par compétences CAP CS </a:t>
            </a:r>
            <a:r>
              <a:rPr lang="fr-FR" sz="1100" i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HCR</a:t>
            </a:r>
            <a:r>
              <a:rPr lang="fr-FR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- Juin 2018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49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1080120" cy="6305128"/>
          </a:xfrm>
        </p:spPr>
        <p:txBody>
          <a:bodyPr vert="vert270">
            <a:noAutofit/>
          </a:bodyPr>
          <a:lstStyle/>
          <a:p>
            <a:pPr algn="ctr"/>
            <a:r>
              <a:rPr lang="fr-FR" sz="2800" dirty="0" smtClean="0"/>
              <a:t>SYNTHESE DU PROCESSUS D’EVALUATION </a:t>
            </a:r>
            <a:endParaRPr lang="fr-FR" sz="20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32656"/>
            <a:ext cx="4870520" cy="6072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732240" y="332656"/>
            <a:ext cx="1872208" cy="1158145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latin typeface="Arial" pitchFamily="34" charset="0"/>
                <a:cs typeface="Arial" pitchFamily="34" charset="0"/>
              </a:rPr>
              <a:t>Un niveau de maîtrise n’équivaut pas à une note !!!</a:t>
            </a: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372215" y="1225352"/>
            <a:ext cx="216024" cy="763488"/>
          </a:xfrm>
          <a:prstGeom prst="rect">
            <a:avLst/>
          </a:prstGeom>
          <a:solidFill>
            <a:srgbClr val="FF0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EB3503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372215" y="5102323"/>
            <a:ext cx="216024" cy="1296144"/>
          </a:xfrm>
          <a:prstGeom prst="rect">
            <a:avLst/>
          </a:prstGeom>
          <a:solidFill>
            <a:srgbClr val="FF0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5632627" y="5102323"/>
            <a:ext cx="216024" cy="1296144"/>
          </a:xfrm>
          <a:prstGeom prst="rect">
            <a:avLst/>
          </a:prstGeom>
          <a:solidFill>
            <a:srgbClr val="FFC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5872347" y="5102323"/>
            <a:ext cx="216024" cy="1296144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6130152" y="5108848"/>
            <a:ext cx="216024" cy="1296144"/>
          </a:xfrm>
          <a:prstGeom prst="rect">
            <a:avLst/>
          </a:prstGeom>
          <a:solidFill>
            <a:srgbClr val="42CBF6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5364088" y="2924944"/>
            <a:ext cx="216024" cy="1296144"/>
          </a:xfrm>
          <a:prstGeom prst="rect">
            <a:avLst/>
          </a:prstGeom>
          <a:solidFill>
            <a:srgbClr val="FF0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5624500" y="2924944"/>
            <a:ext cx="216024" cy="1296144"/>
          </a:xfrm>
          <a:prstGeom prst="rect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6122025" y="2931469"/>
            <a:ext cx="216024" cy="1296144"/>
          </a:xfrm>
          <a:prstGeom prst="rect">
            <a:avLst/>
          </a:prstGeom>
          <a:solidFill>
            <a:srgbClr val="42CBF6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5624500" y="1230389"/>
            <a:ext cx="216024" cy="763488"/>
          </a:xfrm>
          <a:prstGeom prst="rect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EB3503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868238" y="1230389"/>
            <a:ext cx="216024" cy="763488"/>
          </a:xfrm>
          <a:prstGeom prst="rect">
            <a:avLst/>
          </a:prstGeom>
          <a:solidFill>
            <a:srgbClr val="92D05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EB3503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115852" y="1230389"/>
            <a:ext cx="216024" cy="763488"/>
          </a:xfrm>
          <a:prstGeom prst="rect">
            <a:avLst/>
          </a:prstGeom>
          <a:solidFill>
            <a:srgbClr val="42CBF6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EB3503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864220" y="2924944"/>
            <a:ext cx="216024" cy="1296144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avec flèche 11"/>
          <p:cNvCxnSpPr/>
          <p:nvPr/>
        </p:nvCxnSpPr>
        <p:spPr>
          <a:xfrm>
            <a:off x="6338049" y="980728"/>
            <a:ext cx="362840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128355" y="1230389"/>
            <a:ext cx="21602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x</a:t>
            </a:r>
            <a:endParaRPr lang="fr-FR" sz="2000" b="1" dirty="0"/>
          </a:p>
        </p:txBody>
      </p:sp>
      <p:sp>
        <p:nvSpPr>
          <p:cNvPr id="37" name="Rectangle 36"/>
          <p:cNvSpPr/>
          <p:nvPr/>
        </p:nvSpPr>
        <p:spPr>
          <a:xfrm>
            <a:off x="5868238" y="1490801"/>
            <a:ext cx="21602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x</a:t>
            </a:r>
            <a:endParaRPr lang="fr-FR" sz="2000" b="1" dirty="0"/>
          </a:p>
        </p:txBody>
      </p:sp>
      <p:sp>
        <p:nvSpPr>
          <p:cNvPr id="40" name="Rectangle 39"/>
          <p:cNvSpPr/>
          <p:nvPr/>
        </p:nvSpPr>
        <p:spPr>
          <a:xfrm>
            <a:off x="5872347" y="1772816"/>
            <a:ext cx="21602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x</a:t>
            </a:r>
            <a:endParaRPr lang="fr-FR" sz="2000" b="1" dirty="0"/>
          </a:p>
        </p:txBody>
      </p:sp>
      <p:sp>
        <p:nvSpPr>
          <p:cNvPr id="41" name="Rectangle 40"/>
          <p:cNvSpPr/>
          <p:nvPr/>
        </p:nvSpPr>
        <p:spPr>
          <a:xfrm>
            <a:off x="5363423" y="2924944"/>
            <a:ext cx="21602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x</a:t>
            </a:r>
            <a:endParaRPr lang="fr-FR" sz="2000" b="1" dirty="0"/>
          </a:p>
        </p:txBody>
      </p:sp>
      <p:sp>
        <p:nvSpPr>
          <p:cNvPr id="42" name="Rectangle 41"/>
          <p:cNvSpPr/>
          <p:nvPr/>
        </p:nvSpPr>
        <p:spPr>
          <a:xfrm>
            <a:off x="5864220" y="3190442"/>
            <a:ext cx="21602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x</a:t>
            </a:r>
            <a:endParaRPr lang="fr-FR" sz="2000" b="1" dirty="0"/>
          </a:p>
        </p:txBody>
      </p:sp>
      <p:sp>
        <p:nvSpPr>
          <p:cNvPr id="43" name="Rectangle 42"/>
          <p:cNvSpPr/>
          <p:nvPr/>
        </p:nvSpPr>
        <p:spPr>
          <a:xfrm>
            <a:off x="6131182" y="3432957"/>
            <a:ext cx="21602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x</a:t>
            </a:r>
            <a:endParaRPr lang="fr-FR" sz="2000" b="1" dirty="0"/>
          </a:p>
        </p:txBody>
      </p:sp>
      <p:sp>
        <p:nvSpPr>
          <p:cNvPr id="44" name="Rectangle 43"/>
          <p:cNvSpPr/>
          <p:nvPr/>
        </p:nvSpPr>
        <p:spPr>
          <a:xfrm>
            <a:off x="5352055" y="3675472"/>
            <a:ext cx="21602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x</a:t>
            </a:r>
            <a:endParaRPr lang="fr-FR" sz="2000" b="1" dirty="0"/>
          </a:p>
        </p:txBody>
      </p:sp>
      <p:sp>
        <p:nvSpPr>
          <p:cNvPr id="45" name="Rectangle 44"/>
          <p:cNvSpPr/>
          <p:nvPr/>
        </p:nvSpPr>
        <p:spPr>
          <a:xfrm>
            <a:off x="5364088" y="3929138"/>
            <a:ext cx="21602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x</a:t>
            </a:r>
            <a:endParaRPr lang="fr-FR" sz="2000" b="1" dirty="0"/>
          </a:p>
        </p:txBody>
      </p:sp>
      <p:sp>
        <p:nvSpPr>
          <p:cNvPr id="46" name="Rectangle 45"/>
          <p:cNvSpPr/>
          <p:nvPr/>
        </p:nvSpPr>
        <p:spPr>
          <a:xfrm>
            <a:off x="5872347" y="5108848"/>
            <a:ext cx="21602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x</a:t>
            </a:r>
            <a:endParaRPr lang="fr-FR" sz="2000" b="1" dirty="0"/>
          </a:p>
        </p:txBody>
      </p:sp>
      <p:sp>
        <p:nvSpPr>
          <p:cNvPr id="47" name="Rectangle 46"/>
          <p:cNvSpPr/>
          <p:nvPr/>
        </p:nvSpPr>
        <p:spPr>
          <a:xfrm>
            <a:off x="5872347" y="5340212"/>
            <a:ext cx="21602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x</a:t>
            </a:r>
            <a:endParaRPr lang="fr-FR" sz="2000" b="1" dirty="0"/>
          </a:p>
        </p:txBody>
      </p:sp>
      <p:sp>
        <p:nvSpPr>
          <p:cNvPr id="48" name="Rectangle 47"/>
          <p:cNvSpPr/>
          <p:nvPr/>
        </p:nvSpPr>
        <p:spPr>
          <a:xfrm>
            <a:off x="5868238" y="5642383"/>
            <a:ext cx="21602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x</a:t>
            </a:r>
            <a:endParaRPr lang="fr-FR" sz="2000" b="1" dirty="0"/>
          </a:p>
        </p:txBody>
      </p:sp>
      <p:sp>
        <p:nvSpPr>
          <p:cNvPr id="49" name="Rectangle 48"/>
          <p:cNvSpPr/>
          <p:nvPr/>
        </p:nvSpPr>
        <p:spPr>
          <a:xfrm>
            <a:off x="6131182" y="5896049"/>
            <a:ext cx="21602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x</a:t>
            </a:r>
            <a:endParaRPr lang="fr-FR" sz="2000" b="1" dirty="0"/>
          </a:p>
        </p:txBody>
      </p:sp>
      <p:sp>
        <p:nvSpPr>
          <p:cNvPr id="50" name="Rectangle 49"/>
          <p:cNvSpPr/>
          <p:nvPr/>
        </p:nvSpPr>
        <p:spPr>
          <a:xfrm>
            <a:off x="6138408" y="6149715"/>
            <a:ext cx="21602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x</a:t>
            </a:r>
            <a:endParaRPr lang="fr-FR" sz="2000" b="1" dirty="0"/>
          </a:p>
        </p:txBody>
      </p:sp>
      <p:sp>
        <p:nvSpPr>
          <p:cNvPr id="51" name="Rectangle 50"/>
          <p:cNvSpPr/>
          <p:nvPr/>
        </p:nvSpPr>
        <p:spPr>
          <a:xfrm>
            <a:off x="6728455" y="1586372"/>
            <a:ext cx="1872208" cy="119455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latin typeface="Arial" pitchFamily="34" charset="0"/>
                <a:cs typeface="Arial" pitchFamily="34" charset="0"/>
              </a:rPr>
              <a:t>Positionner le curseur pour chaque niveau de maîtrise !!!</a:t>
            </a: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2" name="Connecteur droit avec flèche 51"/>
          <p:cNvCxnSpPr>
            <a:stCxn id="24" idx="2"/>
          </p:cNvCxnSpPr>
          <p:nvPr/>
        </p:nvCxnSpPr>
        <p:spPr>
          <a:xfrm>
            <a:off x="6236367" y="1446413"/>
            <a:ext cx="464522" cy="742579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6" name="Forme libre 2055"/>
          <p:cNvSpPr/>
          <p:nvPr/>
        </p:nvSpPr>
        <p:spPr>
          <a:xfrm>
            <a:off x="5361945" y="1371600"/>
            <a:ext cx="894883" cy="4942458"/>
          </a:xfrm>
          <a:custGeom>
            <a:avLst/>
            <a:gdLst>
              <a:gd name="connsiteX0" fmla="*/ 875569 w 894883"/>
              <a:gd name="connsiteY0" fmla="*/ 0 h 4942458"/>
              <a:gd name="connsiteX1" fmla="*/ 625198 w 894883"/>
              <a:gd name="connsiteY1" fmla="*/ 261257 h 4942458"/>
              <a:gd name="connsiteX2" fmla="*/ 625198 w 894883"/>
              <a:gd name="connsiteY2" fmla="*/ 576943 h 4942458"/>
              <a:gd name="connsiteX3" fmla="*/ 124455 w 894883"/>
              <a:gd name="connsiteY3" fmla="*/ 1687286 h 4942458"/>
              <a:gd name="connsiteX4" fmla="*/ 636084 w 894883"/>
              <a:gd name="connsiteY4" fmla="*/ 1970314 h 4942458"/>
              <a:gd name="connsiteX5" fmla="*/ 864684 w 894883"/>
              <a:gd name="connsiteY5" fmla="*/ 2220686 h 4942458"/>
              <a:gd name="connsiteX6" fmla="*/ 70026 w 894883"/>
              <a:gd name="connsiteY6" fmla="*/ 2460171 h 4942458"/>
              <a:gd name="connsiteX7" fmla="*/ 102684 w 894883"/>
              <a:gd name="connsiteY7" fmla="*/ 2732314 h 4942458"/>
              <a:gd name="connsiteX8" fmla="*/ 625198 w 894883"/>
              <a:gd name="connsiteY8" fmla="*/ 3907971 h 4942458"/>
              <a:gd name="connsiteX9" fmla="*/ 614312 w 894883"/>
              <a:gd name="connsiteY9" fmla="*/ 4125686 h 4942458"/>
              <a:gd name="connsiteX10" fmla="*/ 614312 w 894883"/>
              <a:gd name="connsiteY10" fmla="*/ 4419600 h 4942458"/>
              <a:gd name="connsiteX11" fmla="*/ 886455 w 894883"/>
              <a:gd name="connsiteY11" fmla="*/ 4691743 h 4942458"/>
              <a:gd name="connsiteX12" fmla="*/ 886455 w 894883"/>
              <a:gd name="connsiteY12" fmla="*/ 4942114 h 4942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4883" h="4942458">
                <a:moveTo>
                  <a:pt x="875569" y="0"/>
                </a:moveTo>
                <a:cubicBezTo>
                  <a:pt x="771247" y="82550"/>
                  <a:pt x="666926" y="165100"/>
                  <a:pt x="625198" y="261257"/>
                </a:cubicBezTo>
                <a:cubicBezTo>
                  <a:pt x="583470" y="357414"/>
                  <a:pt x="708655" y="339272"/>
                  <a:pt x="625198" y="576943"/>
                </a:cubicBezTo>
                <a:cubicBezTo>
                  <a:pt x="541741" y="814614"/>
                  <a:pt x="122641" y="1455058"/>
                  <a:pt x="124455" y="1687286"/>
                </a:cubicBezTo>
                <a:cubicBezTo>
                  <a:pt x="126269" y="1919514"/>
                  <a:pt x="512713" y="1881414"/>
                  <a:pt x="636084" y="1970314"/>
                </a:cubicBezTo>
                <a:cubicBezTo>
                  <a:pt x="759455" y="2059214"/>
                  <a:pt x="959027" y="2139043"/>
                  <a:pt x="864684" y="2220686"/>
                </a:cubicBezTo>
                <a:cubicBezTo>
                  <a:pt x="770341" y="2302329"/>
                  <a:pt x="197026" y="2374900"/>
                  <a:pt x="70026" y="2460171"/>
                </a:cubicBezTo>
                <a:cubicBezTo>
                  <a:pt x="-56974" y="2545442"/>
                  <a:pt x="10155" y="2491014"/>
                  <a:pt x="102684" y="2732314"/>
                </a:cubicBezTo>
                <a:cubicBezTo>
                  <a:pt x="195213" y="2973614"/>
                  <a:pt x="539927" y="3675742"/>
                  <a:pt x="625198" y="3907971"/>
                </a:cubicBezTo>
                <a:cubicBezTo>
                  <a:pt x="710469" y="4140200"/>
                  <a:pt x="616126" y="4040415"/>
                  <a:pt x="614312" y="4125686"/>
                </a:cubicBezTo>
                <a:cubicBezTo>
                  <a:pt x="612498" y="4210958"/>
                  <a:pt x="568955" y="4325257"/>
                  <a:pt x="614312" y="4419600"/>
                </a:cubicBezTo>
                <a:cubicBezTo>
                  <a:pt x="659669" y="4513943"/>
                  <a:pt x="841098" y="4604657"/>
                  <a:pt x="886455" y="4691743"/>
                </a:cubicBezTo>
                <a:cubicBezTo>
                  <a:pt x="931812" y="4778829"/>
                  <a:pt x="773969" y="4951185"/>
                  <a:pt x="886455" y="4942114"/>
                </a:cubicBezTo>
              </a:path>
            </a:pathLst>
          </a:cu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 58"/>
          <p:cNvSpPr/>
          <p:nvPr/>
        </p:nvSpPr>
        <p:spPr>
          <a:xfrm>
            <a:off x="6732240" y="2892897"/>
            <a:ext cx="1872208" cy="114425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latin typeface="Arial" pitchFamily="34" charset="0"/>
                <a:cs typeface="Arial" pitchFamily="34" charset="0"/>
              </a:rPr>
              <a:t>Visionner la courbe des maîtrises de compétences !!!</a:t>
            </a: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734562" y="4145162"/>
            <a:ext cx="1872208" cy="117971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latin typeface="Arial" pitchFamily="34" charset="0"/>
                <a:cs typeface="Arial" pitchFamily="34" charset="0"/>
              </a:rPr>
              <a:t>Déterminer le profil global de compétences par une note !!!</a:t>
            </a: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0" name="Connecteur droit avec flèche 69"/>
          <p:cNvCxnSpPr/>
          <p:nvPr/>
        </p:nvCxnSpPr>
        <p:spPr>
          <a:xfrm flipV="1">
            <a:off x="5732512" y="3540970"/>
            <a:ext cx="968377" cy="96815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6752526" y="5448224"/>
            <a:ext cx="1131842" cy="1000038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rgbClr val="C00000"/>
                </a:solidFill>
                <a:latin typeface="Arial Narrow"/>
                <a:cs typeface="Arial" pitchFamily="34" charset="0"/>
              </a:rPr>
              <a:t>12 </a:t>
            </a:r>
            <a:r>
              <a:rPr lang="fr-FR" sz="2800" dirty="0" smtClean="0">
                <a:solidFill>
                  <a:schemeClr val="tx1"/>
                </a:solidFill>
                <a:latin typeface="Arial Narrow"/>
                <a:cs typeface="Arial" pitchFamily="34" charset="0"/>
              </a:rPr>
              <a:t>≤</a:t>
            </a:r>
            <a:r>
              <a:rPr lang="fr-FR" sz="2800" dirty="0" smtClean="0">
                <a:solidFill>
                  <a:srgbClr val="C00000"/>
                </a:solidFill>
                <a:latin typeface="Arial Narrow"/>
                <a:cs typeface="Arial" pitchFamily="34" charset="0"/>
              </a:rPr>
              <a:t>14</a:t>
            </a:r>
            <a:endParaRPr lang="fr-FR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67544" y="6453336"/>
            <a:ext cx="8064896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Formation PAF - L’évaluation par compétences CAP CS </a:t>
            </a:r>
            <a:r>
              <a:rPr lang="fr-FR" sz="1100" i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HCR</a:t>
            </a:r>
            <a:r>
              <a:rPr lang="fr-FR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- Juin 2018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47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3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3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3" grpId="0" animBg="1"/>
      <p:bldP spid="34" grpId="0" animBg="1"/>
      <p:bldP spid="35" grpId="0" animBg="1"/>
      <p:bldP spid="31" grpId="0" animBg="1"/>
      <p:bldP spid="24" grpId="0"/>
      <p:bldP spid="37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 animBg="1"/>
      <p:bldP spid="2056" grpId="0" animBg="1"/>
      <p:bldP spid="59" grpId="0" animBg="1"/>
      <p:bldP spid="60" grpId="0" animBg="1"/>
      <p:bldP spid="7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5786" y="571480"/>
            <a:ext cx="7110410" cy="560406"/>
          </a:xfrm>
        </p:spPr>
        <p:txBody>
          <a:bodyPr/>
          <a:lstStyle/>
          <a:p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POURQUOI  ?</a:t>
            </a:r>
            <a:endParaRPr lang="fr-FR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fr-FR" sz="2800" dirty="0" smtClean="0"/>
              <a:t>L’évaluation de la compétence est une tâche fondamentale du travail de l’enseignant-évaluateur, puisqu'il s'agit d'évaluer la compétence des individus afin de certifier que ceux-ci sont en mesure d'exercer leur profession de manière autonome et selon des critères établis par les référentiels.</a:t>
            </a:r>
          </a:p>
          <a:p>
            <a:pPr algn="just">
              <a:buNone/>
            </a:pPr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1403648" y="3789040"/>
            <a:ext cx="1296144" cy="0"/>
          </a:xfrm>
          <a:prstGeom prst="line">
            <a:avLst/>
          </a:prstGeom>
          <a:ln w="19050">
            <a:solidFill>
              <a:srgbClr val="EB35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3059832" y="4653136"/>
            <a:ext cx="4752528" cy="0"/>
          </a:xfrm>
          <a:prstGeom prst="line">
            <a:avLst/>
          </a:prstGeom>
          <a:ln w="19050">
            <a:solidFill>
              <a:srgbClr val="EB35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827584" y="5085184"/>
            <a:ext cx="2448272" cy="0"/>
          </a:xfrm>
          <a:prstGeom prst="line">
            <a:avLst/>
          </a:prstGeom>
          <a:ln w="19050">
            <a:solidFill>
              <a:srgbClr val="EB35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67544" y="6453336"/>
            <a:ext cx="8064896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Formation PAF - L’évaluation par compétences CAP CS HCR - Juin 2018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5786" y="500042"/>
            <a:ext cx="7139014" cy="631844"/>
          </a:xfrm>
        </p:spPr>
        <p:txBody>
          <a:bodyPr/>
          <a:lstStyle/>
          <a:p>
            <a:r>
              <a:rPr lang="fr-FR" b="1" dirty="0" smtClean="0"/>
              <a:t>COMMENT  ?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28596" y="1428736"/>
            <a:ext cx="7467600" cy="4873752"/>
          </a:xfrm>
        </p:spPr>
        <p:txBody>
          <a:bodyPr>
            <a:normAutofit/>
          </a:bodyPr>
          <a:lstStyle/>
          <a:p>
            <a:r>
              <a:rPr lang="fr-FR" sz="2800" dirty="0" smtClean="0"/>
              <a:t>Puisqu'il n'existe pas d'instrument de mesure idéal pour évaluer la compétence, </a:t>
            </a:r>
            <a:r>
              <a:rPr lang="fr-FR" sz="2800" dirty="0" smtClean="0"/>
              <a:t>l’acte d’évaluation représente une trace fidèle de l’observation. </a:t>
            </a:r>
            <a:r>
              <a:rPr lang="fr-FR" sz="2800" dirty="0" smtClean="0"/>
              <a:t>Le niveau de compétence n’est pas binaire « tout ou rien », il s’agit plutôt d’un </a:t>
            </a:r>
            <a:r>
              <a:rPr lang="fr-FR" sz="2800" dirty="0" smtClean="0"/>
              <a:t>continuum.</a:t>
            </a:r>
          </a:p>
          <a:p>
            <a:pPr marL="0" indent="0">
              <a:buNone/>
            </a:pPr>
            <a:r>
              <a:rPr lang="fr-FR" sz="2800" dirty="0" smtClean="0"/>
              <a:t> </a:t>
            </a:r>
          </a:p>
          <a:p>
            <a:r>
              <a:rPr lang="fr-FR" sz="2800" dirty="0" smtClean="0"/>
              <a:t>Il </a:t>
            </a:r>
            <a:r>
              <a:rPr lang="fr-FR" sz="2800" dirty="0" smtClean="0"/>
              <a:t>convient </a:t>
            </a:r>
            <a:r>
              <a:rPr lang="fr-FR" sz="2800" dirty="0" smtClean="0"/>
              <a:t>ainsi de </a:t>
            </a:r>
            <a:r>
              <a:rPr lang="fr-FR" sz="2800" dirty="0" smtClean="0"/>
              <a:t>déterminer </a:t>
            </a:r>
            <a:r>
              <a:rPr lang="fr-FR" sz="2800" dirty="0" smtClean="0"/>
              <a:t>la limite </a:t>
            </a:r>
            <a:r>
              <a:rPr lang="fr-FR" sz="2800" dirty="0" smtClean="0"/>
              <a:t>entre compétence et incompétence.</a:t>
            </a:r>
            <a:endParaRPr lang="fr-FR" sz="2800" dirty="0"/>
          </a:p>
        </p:txBody>
      </p:sp>
      <p:sp>
        <p:nvSpPr>
          <p:cNvPr id="9" name="Rectangle 8"/>
          <p:cNvSpPr/>
          <p:nvPr/>
        </p:nvSpPr>
        <p:spPr>
          <a:xfrm>
            <a:off x="467544" y="6453336"/>
            <a:ext cx="8064896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Formation PAF - L’évaluation par compétences CAP CS </a:t>
            </a:r>
            <a:r>
              <a:rPr lang="fr-FR" sz="1100" i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HCR</a:t>
            </a:r>
            <a:r>
              <a:rPr lang="fr-FR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- Juin 2018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Connecteur droit 10"/>
          <p:cNvCxnSpPr/>
          <p:nvPr/>
        </p:nvCxnSpPr>
        <p:spPr>
          <a:xfrm>
            <a:off x="755576" y="2780928"/>
            <a:ext cx="6408712" cy="0"/>
          </a:xfrm>
          <a:prstGeom prst="line">
            <a:avLst/>
          </a:prstGeom>
          <a:ln w="19050">
            <a:solidFill>
              <a:srgbClr val="EB35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755576" y="3212976"/>
            <a:ext cx="3672408" cy="0"/>
          </a:xfrm>
          <a:prstGeom prst="line">
            <a:avLst/>
          </a:prstGeom>
          <a:ln w="19050">
            <a:solidFill>
              <a:srgbClr val="EB35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067576" cy="631844"/>
          </a:xfrm>
        </p:spPr>
        <p:txBody>
          <a:bodyPr/>
          <a:lstStyle/>
          <a:p>
            <a:r>
              <a:rPr lang="fr-FR" b="1" dirty="0" smtClean="0"/>
              <a:t>PAR QUEL PROCÉDÉ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28596" y="1357298"/>
            <a:ext cx="7467600" cy="4873752"/>
          </a:xfrm>
        </p:spPr>
        <p:txBody>
          <a:bodyPr>
            <a:normAutofit/>
          </a:bodyPr>
          <a:lstStyle/>
          <a:p>
            <a:pPr algn="just"/>
            <a:r>
              <a:rPr lang="fr-FR" sz="2800" dirty="0" smtClean="0"/>
              <a:t>Les grilles d’évaluation indiquent les compétences, les tâches (travail demandé) et proposent </a:t>
            </a:r>
            <a:r>
              <a:rPr lang="fr-FR" sz="2800" dirty="0" smtClean="0"/>
              <a:t>des </a:t>
            </a:r>
            <a:r>
              <a:rPr lang="fr-FR" sz="2800" dirty="0" smtClean="0"/>
              <a:t>indicateurs de performance. Il convient pour l’évaluateur de sélectionner, pour une situation professionnelle donnée, la ou les tâches à évaluer pour la compétence ciblée, puis de choisir les indicateurs qui seront retenus et de placer le « curseur » entre les différents niveaux de maitrise observés.</a:t>
            </a:r>
          </a:p>
          <a:p>
            <a:pPr algn="just"/>
            <a:endParaRPr lang="fr-FR" sz="2800" dirty="0"/>
          </a:p>
        </p:txBody>
      </p:sp>
      <p:cxnSp>
        <p:nvCxnSpPr>
          <p:cNvPr id="4" name="Connecteur droit 3"/>
          <p:cNvCxnSpPr/>
          <p:nvPr/>
        </p:nvCxnSpPr>
        <p:spPr>
          <a:xfrm>
            <a:off x="4211960" y="5229200"/>
            <a:ext cx="1296144" cy="0"/>
          </a:xfrm>
          <a:prstGeom prst="line">
            <a:avLst/>
          </a:prstGeom>
          <a:ln w="19050">
            <a:solidFill>
              <a:srgbClr val="EB35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67544" y="6453336"/>
            <a:ext cx="8064896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Formation PAF - L’évaluation par compétences CAP CS </a:t>
            </a:r>
            <a:r>
              <a:rPr lang="fr-FR" sz="1100" i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HCR</a:t>
            </a:r>
            <a:r>
              <a:rPr lang="fr-FR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- Juin 2018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5004048" y="2708920"/>
            <a:ext cx="2880320" cy="0"/>
          </a:xfrm>
          <a:prstGeom prst="line">
            <a:avLst/>
          </a:prstGeom>
          <a:ln w="19050">
            <a:solidFill>
              <a:srgbClr val="EB35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755576" y="3140968"/>
            <a:ext cx="2160240" cy="0"/>
          </a:xfrm>
          <a:prstGeom prst="line">
            <a:avLst/>
          </a:prstGeom>
          <a:ln w="19050">
            <a:solidFill>
              <a:srgbClr val="EB35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à coins arrondis 19"/>
          <p:cNvSpPr/>
          <p:nvPr/>
        </p:nvSpPr>
        <p:spPr>
          <a:xfrm>
            <a:off x="6084168" y="5085184"/>
            <a:ext cx="1872207" cy="216024"/>
          </a:xfrm>
          <a:prstGeom prst="roundRect">
            <a:avLst/>
          </a:prstGeom>
          <a:noFill/>
          <a:ln>
            <a:solidFill>
              <a:srgbClr val="EB35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71414"/>
            <a:ext cx="7467600" cy="560406"/>
          </a:xfrm>
        </p:spPr>
        <p:txBody>
          <a:bodyPr/>
          <a:lstStyle/>
          <a:p>
            <a:r>
              <a:rPr lang="fr-FR" dirty="0" smtClean="0"/>
              <a:t>Exemple d’une grille de CAP HCR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8237435"/>
              </p:ext>
            </p:extLst>
          </p:nvPr>
        </p:nvGraphicFramePr>
        <p:xfrm>
          <a:off x="428596" y="642918"/>
          <a:ext cx="8143932" cy="3121743"/>
        </p:xfrm>
        <a:graphic>
          <a:graphicData uri="http://schemas.openxmlformats.org/drawingml/2006/table">
            <a:tbl>
              <a:tblPr/>
              <a:tblGrid>
                <a:gridCol w="2127694"/>
                <a:gridCol w="586950"/>
                <a:gridCol w="3228226"/>
                <a:gridCol w="557988"/>
                <a:gridCol w="571504"/>
                <a:gridCol w="571504"/>
                <a:gridCol w="500066"/>
              </a:tblGrid>
              <a:tr h="458400">
                <a:tc gridSpan="7">
                  <a:txBody>
                    <a:bodyPr/>
                    <a:lstStyle/>
                    <a:p>
                      <a:pPr marR="45085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80770" algn="l"/>
                        </a:tabLst>
                      </a:pPr>
                      <a:r>
                        <a:rPr lang="fr-FR" sz="1200" b="1" dirty="0">
                          <a:latin typeface="Arial"/>
                          <a:ea typeface="Calibri"/>
                          <a:cs typeface="Times New Roman"/>
                        </a:rPr>
                        <a:t>Compétence 2- Collecter les informations et ordonnancer ses activités 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45085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80770" algn="l"/>
                        </a:tabLst>
                      </a:pPr>
                      <a:r>
                        <a:rPr lang="fr-FR" sz="1000" dirty="0">
                          <a:latin typeface="Arial"/>
                          <a:ea typeface="Calibri"/>
                          <a:cs typeface="Times New Roman"/>
                        </a:rPr>
                        <a:t>dans le respect des consignes et du temps imparti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63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>
                          <a:latin typeface="Arial"/>
                          <a:ea typeface="Calibri"/>
                          <a:cs typeface="Times New Roman"/>
                        </a:rPr>
                        <a:t>Travail demandé 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b="1">
                          <a:latin typeface="Arial"/>
                          <a:ea typeface="Calibri"/>
                          <a:cs typeface="Times New Roman"/>
                        </a:rPr>
                        <a:t>Question N°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latin typeface="Arial"/>
                          <a:ea typeface="MS Mincho"/>
                          <a:cs typeface="Times New Roman"/>
                        </a:rPr>
                        <a:t>Indicateurs de performance</a:t>
                      </a:r>
                      <a:endParaRPr lang="fr-FR" sz="1000">
                        <a:latin typeface="Arial"/>
                        <a:ea typeface="MS Mincho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00">
                          <a:latin typeface="Arial"/>
                          <a:ea typeface="MS Mincho"/>
                          <a:cs typeface="Times New Roman"/>
                        </a:rPr>
                        <a:t>(à sélectionner ou à proposer en fonction de la situation)</a:t>
                      </a:r>
                      <a:endParaRPr lang="fr-FR" sz="100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b="1">
                          <a:latin typeface="Arial"/>
                          <a:ea typeface="Calibri"/>
                          <a:cs typeface="Times New Roman"/>
                        </a:rPr>
                        <a:t>MI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b="1">
                          <a:latin typeface="Arial"/>
                          <a:ea typeface="Calibri"/>
                          <a:cs typeface="Times New Roman"/>
                        </a:rPr>
                        <a:t>--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b="1">
                          <a:latin typeface="Arial"/>
                          <a:ea typeface="Calibri"/>
                          <a:cs typeface="Times New Roman"/>
                        </a:rPr>
                        <a:t>MF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b="1"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b="1">
                          <a:latin typeface="Arial"/>
                          <a:ea typeface="Calibri"/>
                          <a:cs typeface="Times New Roman"/>
                        </a:rPr>
                        <a:t>MS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b="1">
                          <a:latin typeface="Arial"/>
                          <a:ea typeface="Calibri"/>
                          <a:cs typeface="Times New Roman"/>
                        </a:rPr>
                        <a:t>+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b="1">
                          <a:latin typeface="Arial"/>
                          <a:ea typeface="Calibri"/>
                          <a:cs typeface="Times New Roman"/>
                        </a:rPr>
                        <a:t>TBM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b="1">
                          <a:latin typeface="Arial"/>
                          <a:ea typeface="Calibri"/>
                          <a:cs typeface="Times New Roman"/>
                        </a:rPr>
                        <a:t>++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6500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800">
                          <a:latin typeface="Arial"/>
                          <a:ea typeface="MS Mincho"/>
                          <a:cs typeface="Arial"/>
                        </a:rPr>
                        <a:t>TD5 - Prendre connaissance des documents liés aux prestations (fiches techniques, états des réservations, plannings d’occupation des chambres, etc.)</a:t>
                      </a:r>
                      <a:endParaRPr lang="fr-FR" sz="100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2875" indent="-142875" algn="l">
                        <a:spcAft>
                          <a:spcPts val="0"/>
                        </a:spcAft>
                        <a:tabLst>
                          <a:tab pos="115570" algn="l"/>
                        </a:tabLst>
                      </a:pPr>
                      <a:r>
                        <a:rPr lang="fr-FR" sz="800">
                          <a:latin typeface="MS Gothic"/>
                          <a:ea typeface="Times New Roman"/>
                          <a:cs typeface="MS Gothic"/>
                        </a:rPr>
                        <a:t>Pertinence des informations collectées (nombre de couverts, état des réservations,  prestations proposées, etc.) et des calculs effectués</a:t>
                      </a:r>
                      <a:endParaRPr lang="fr-FR" sz="1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42875" indent="-142875" algn="l">
                        <a:spcAft>
                          <a:spcPts val="0"/>
                        </a:spcAft>
                        <a:tabLst>
                          <a:tab pos="115570" algn="l"/>
                        </a:tabLs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……………………………………………………</a:t>
                      </a:r>
                      <a:endParaRPr lang="fr-FR" sz="1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42875" indent="-142875" algn="l">
                        <a:spcAft>
                          <a:spcPts val="0"/>
                        </a:spcAft>
                        <a:tabLst>
                          <a:tab pos="115570" algn="l"/>
                        </a:tabLs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……………………………………………………</a:t>
                      </a:r>
                      <a:endParaRPr lang="fr-FR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8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9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800">
                          <a:latin typeface="Arial"/>
                          <a:ea typeface="MS Mincho"/>
                          <a:cs typeface="Arial"/>
                        </a:rPr>
                        <a:t>TD6 - Dresser la liste prévisionnelle des produits nécessaires à la prestation</a:t>
                      </a:r>
                      <a:endParaRPr lang="fr-FR" sz="100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2875" indent="-1428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latin typeface="MS Gothic"/>
                          <a:ea typeface="Times New Roman"/>
                          <a:cs typeface="Times New Roman"/>
                        </a:rPr>
                        <a:t>Pertinence des produits sélectionnés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42875" indent="-1428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Prévision conforme des besoins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42875" indent="-1428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……………………………………………………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9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800">
                          <a:latin typeface="Arial"/>
                          <a:ea typeface="MS Mincho"/>
                          <a:cs typeface="Arial"/>
                        </a:rPr>
                        <a:t>TD7 - Identifier et sélectionner les matériels nécessaires à l’activité</a:t>
                      </a:r>
                      <a:endParaRPr lang="fr-FR" sz="100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2875" indent="-1428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MS Gothic"/>
                          <a:ea typeface="Times New Roman"/>
                          <a:cs typeface="MS Gothic"/>
                        </a:rPr>
                        <a:t>Choix adapté des matériels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42875" indent="-1428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……………………………………………………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42875" indent="-1428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……………………………………………………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9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800" dirty="0">
                          <a:latin typeface="Arial"/>
                          <a:ea typeface="MS Mincho"/>
                          <a:cs typeface="Arial"/>
                        </a:rPr>
                        <a:t>TD8 - Planifier et organiser son activité en fonction des éléments de contexte</a:t>
                      </a:r>
                      <a:endParaRPr lang="fr-FR" sz="10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2875" indent="-1428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latin typeface="MS Gothic"/>
                          <a:ea typeface="Times New Roman"/>
                          <a:cs typeface="MS Gothic"/>
                        </a:rPr>
                        <a:t>Choix cohérent de la planification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42875" indent="-1428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……………………………………………………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42875" indent="-1428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……………………………………………………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44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>
                          <a:latin typeface="Arial"/>
                          <a:ea typeface="MS Mincho"/>
                          <a:cs typeface="Times New Roman"/>
                        </a:rPr>
                        <a:t>Justifications du niveau de compétence atteint par le candidat</a:t>
                      </a:r>
                      <a:endParaRPr lang="fr-FR" sz="100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231140" indent="-228600" algn="l">
                        <a:spcAft>
                          <a:spcPts val="0"/>
                        </a:spcAft>
                        <a:tabLst>
                          <a:tab pos="115570" algn="l"/>
                        </a:tabLst>
                      </a:pPr>
                      <a:endParaRPr lang="fr-FR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046278"/>
              </p:ext>
            </p:extLst>
          </p:nvPr>
        </p:nvGraphicFramePr>
        <p:xfrm>
          <a:off x="395536" y="3793715"/>
          <a:ext cx="8143932" cy="2786081"/>
        </p:xfrm>
        <a:graphic>
          <a:graphicData uri="http://schemas.openxmlformats.org/drawingml/2006/table">
            <a:tbl>
              <a:tblPr/>
              <a:tblGrid>
                <a:gridCol w="2739323"/>
                <a:gridCol w="2832841"/>
                <a:gridCol w="2476327"/>
                <a:gridCol w="95441"/>
              </a:tblGrid>
              <a:tr h="249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Arial"/>
                          <a:ea typeface="Calibri"/>
                          <a:cs typeface="Arial"/>
                          <a:sym typeface="Wingdings"/>
                        </a:rPr>
                        <a:t>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92" marR="666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Arial"/>
                          <a:ea typeface="Calibri"/>
                          <a:cs typeface="Arial"/>
                          <a:sym typeface="Wingdings"/>
                        </a:rPr>
                        <a:t>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92" marR="666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Arial"/>
                          <a:ea typeface="Calibri"/>
                          <a:cs typeface="Arial"/>
                          <a:sym typeface="Wingdings"/>
                        </a:rPr>
                        <a:t>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92" marR="666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80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Arial"/>
                          <a:ea typeface="Calibri"/>
                          <a:cs typeface="Arial"/>
                          <a:sym typeface="Wingdings"/>
                        </a:rPr>
                        <a:t>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92" marR="66692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Arial"/>
                          <a:ea typeface="Calibri"/>
                          <a:cs typeface="Arial"/>
                          <a:sym typeface="Wingdings"/>
                        </a:rPr>
                        <a:t>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92" marR="66692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Arial"/>
                          <a:ea typeface="Calibri"/>
                          <a:cs typeface="Arial"/>
                          <a:sym typeface="Wingdings"/>
                        </a:rPr>
                        <a:t>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92" marR="66692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68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latin typeface="Arial"/>
                          <a:ea typeface="Calibri"/>
                          <a:cs typeface="Times New Roman"/>
                        </a:rPr>
                        <a:t>Sélectionner la ou les tâches à évaluer pour la compétence ciblée en fonction de la situation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92" marR="66692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Arial"/>
                          <a:ea typeface="Calibri"/>
                          <a:cs typeface="Times New Roman"/>
                        </a:rPr>
                        <a:t>Choisir les indicateurs de performance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Arial"/>
                          <a:ea typeface="Calibri"/>
                          <a:cs typeface="Times New Roman"/>
                        </a:rPr>
                        <a:t>à retenir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92" marR="66692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Arial"/>
                          <a:ea typeface="Calibri"/>
                          <a:cs typeface="Times New Roman"/>
                        </a:rPr>
                        <a:t>Placer le « curseur » entre les différents niveaux de maitrise en fonction des indices observés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92" marR="66692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81545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 smtClean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1600" dirty="0" smtClean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92" marR="66692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à coins arrondis 8"/>
          <p:cNvSpPr/>
          <p:nvPr/>
        </p:nvSpPr>
        <p:spPr>
          <a:xfrm>
            <a:off x="6444208" y="1556792"/>
            <a:ext cx="2016224" cy="165618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EB350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rgbClr val="EB3503"/>
                </a:solidFill>
                <a:latin typeface="Arial" pitchFamily="34" charset="0"/>
                <a:cs typeface="Arial" pitchFamily="34" charset="0"/>
              </a:rPr>
              <a:t>Les niveaux de maîtrise ne doivent pas déboucher sur une valeur de points (note)</a:t>
            </a:r>
            <a:endParaRPr lang="fr-FR" sz="1600" b="1" dirty="0">
              <a:solidFill>
                <a:srgbClr val="EB3503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Connecteur en angle 26"/>
          <p:cNvCxnSpPr/>
          <p:nvPr/>
        </p:nvCxnSpPr>
        <p:spPr>
          <a:xfrm rot="5400000" flipH="1" flipV="1">
            <a:off x="5753801" y="3759367"/>
            <a:ext cx="1728192" cy="779426"/>
          </a:xfrm>
          <a:prstGeom prst="bentConnector3">
            <a:avLst/>
          </a:prstGeom>
          <a:ln w="19050">
            <a:solidFill>
              <a:srgbClr val="EB350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67544" y="6453336"/>
            <a:ext cx="8064896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Formation PAF - L’évaluation par compétences CAP CS </a:t>
            </a:r>
            <a:r>
              <a:rPr lang="fr-FR" sz="1100" i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HCR</a:t>
            </a:r>
            <a:r>
              <a:rPr lang="fr-FR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- Juin 2018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358246" cy="654032"/>
          </a:xfrm>
        </p:spPr>
        <p:txBody>
          <a:bodyPr>
            <a:noAutofit/>
          </a:bodyPr>
          <a:lstStyle/>
          <a:p>
            <a:r>
              <a:rPr lang="fr-FR" b="1" dirty="0" smtClean="0"/>
              <a:t>Exercice d’évaluation par compétence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800" dirty="0" smtClean="0"/>
              <a:t>Après visionnage des vidéos suivantes, et à l’aide de la grille d’évaluation fournie, il vous est demander de positionner le niveau de maîtrise atteint selon les indicateurs de performance.</a:t>
            </a:r>
          </a:p>
          <a:p>
            <a:pPr marL="0" indent="0" algn="just">
              <a:buNone/>
            </a:pPr>
            <a:endParaRPr lang="fr-FR" sz="2800" dirty="0" smtClean="0"/>
          </a:p>
          <a:p>
            <a:pPr algn="just"/>
            <a:r>
              <a:rPr lang="fr-FR" sz="2800" dirty="0" smtClean="0"/>
              <a:t>Vous fixerez le niveau de maîtrise global de compétences pour chaque vidéo.</a:t>
            </a:r>
            <a:endParaRPr lang="fr-FR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373216"/>
            <a:ext cx="4803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67544" y="6453336"/>
            <a:ext cx="8064896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Formation PAF - L’évaluation par compétences CAP CS </a:t>
            </a:r>
            <a:r>
              <a:rPr lang="fr-FR" sz="1100" i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HCR</a:t>
            </a:r>
            <a:r>
              <a:rPr lang="fr-FR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- Juin 2018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116632"/>
            <a:ext cx="7467600" cy="63184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GRILLE D’ÉVALUATION PAR NIVEAUX  </a:t>
            </a:r>
            <a:endParaRPr lang="fr-FR" sz="20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602548"/>
              </p:ext>
            </p:extLst>
          </p:nvPr>
        </p:nvGraphicFramePr>
        <p:xfrm>
          <a:off x="539552" y="2132856"/>
          <a:ext cx="7643866" cy="4248967"/>
        </p:xfrm>
        <a:graphic>
          <a:graphicData uri="http://schemas.openxmlformats.org/drawingml/2006/table">
            <a:tbl>
              <a:tblPr/>
              <a:tblGrid>
                <a:gridCol w="1990462"/>
                <a:gridCol w="4081769"/>
                <a:gridCol w="428628"/>
                <a:gridCol w="432127"/>
                <a:gridCol w="374549"/>
                <a:gridCol w="336331"/>
              </a:tblGrid>
              <a:tr h="602048">
                <a:tc gridSpan="6">
                  <a:txBody>
                    <a:bodyPr/>
                    <a:lstStyle/>
                    <a:p>
                      <a:pPr marR="4508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80770" algn="l"/>
                        </a:tabLst>
                      </a:pPr>
                      <a:r>
                        <a:rPr lang="fr-FR" sz="1600" b="1" dirty="0">
                          <a:latin typeface="Arial"/>
                          <a:ea typeface="Calibri"/>
                          <a:cs typeface="Times New Roman"/>
                        </a:rPr>
                        <a:t>Compétence 5-  Mettre en œuvre les techniques professionnelles, assurer la prestation et son suivi dans un objectif de satisfaction </a:t>
                      </a:r>
                      <a:r>
                        <a:rPr lang="fr-FR" sz="1600" b="1" dirty="0" smtClean="0">
                          <a:latin typeface="Arial"/>
                          <a:ea typeface="Calibri"/>
                          <a:cs typeface="Times New Roman"/>
                        </a:rPr>
                        <a:t>client.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043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Arial"/>
                          <a:ea typeface="Calibri"/>
                          <a:cs typeface="Times New Roman"/>
                        </a:rPr>
                        <a:t>Travail demandé 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Arial"/>
                          <a:ea typeface="MS Mincho"/>
                          <a:cs typeface="Times New Roman"/>
                        </a:rPr>
                        <a:t>Indicateurs de performance</a:t>
                      </a:r>
                      <a:endParaRPr lang="fr-FR" sz="1400" dirty="0">
                        <a:latin typeface="Arial"/>
                        <a:ea typeface="MS Mincho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Arial"/>
                          <a:ea typeface="MS Mincho"/>
                          <a:cs typeface="Times New Roman"/>
                        </a:rPr>
                        <a:t>(à sélectionner ou à proposer en fonction de la situation)</a:t>
                      </a: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Arial"/>
                          <a:ea typeface="Calibri"/>
                          <a:cs typeface="Times New Roman"/>
                        </a:rPr>
                        <a:t>MI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Arial"/>
                          <a:ea typeface="Calibri"/>
                          <a:cs typeface="Times New Roman"/>
                        </a:rPr>
                        <a:t>--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Arial"/>
                          <a:ea typeface="Calibri"/>
                          <a:cs typeface="Times New Roman"/>
                        </a:rPr>
                        <a:t>MF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Arial"/>
                          <a:ea typeface="Calibri"/>
                          <a:cs typeface="Times New Roman"/>
                        </a:rPr>
                        <a:t>MS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Arial"/>
                          <a:ea typeface="Calibri"/>
                          <a:cs typeface="Times New Roman"/>
                        </a:rPr>
                        <a:t>+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Arial"/>
                          <a:ea typeface="Calibri"/>
                          <a:cs typeface="Times New Roman"/>
                        </a:rPr>
                        <a:t>TBM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Arial"/>
                          <a:ea typeface="Calibri"/>
                          <a:cs typeface="Times New Roman"/>
                        </a:rPr>
                        <a:t>++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21314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TD28 </a:t>
                      </a:r>
                      <a:r>
                        <a:rPr lang="fr-FR" sz="1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Préparer</a:t>
                      </a:r>
                      <a:r>
                        <a:rPr lang="fr-FR" sz="1800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et réaliser le débouchage d’un vin blanc</a:t>
                      </a:r>
                      <a:endParaRPr lang="fr-F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7320" indent="-147320" algn="l">
                        <a:spcAft>
                          <a:spcPts val="0"/>
                        </a:spcAft>
                        <a:tabLst>
                          <a:tab pos="115570" algn="l"/>
                        </a:tabLst>
                      </a:pPr>
                      <a:r>
                        <a:rPr lang="fr-FR" sz="1800" dirty="0" smtClean="0">
                          <a:latin typeface="Calibri"/>
                          <a:ea typeface="Times New Roman"/>
                          <a:cs typeface="Times New Roman"/>
                        </a:rPr>
                        <a:t>Organisation du guéridon</a:t>
                      </a:r>
                      <a:endParaRPr lang="fr-F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8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124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7320" marR="0" indent="-147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5570" algn="l"/>
                        </a:tabLst>
                        <a:defRPr/>
                      </a:pPr>
                      <a:r>
                        <a:rPr lang="fr-FR" sz="1800" dirty="0" smtClean="0">
                          <a:latin typeface="Calibri"/>
                          <a:ea typeface="Times New Roman"/>
                          <a:cs typeface="Times New Roman"/>
                        </a:rPr>
                        <a:t>Respect des techniques mises en œuvre</a:t>
                      </a: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8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241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7320" indent="-147320" algn="l">
                        <a:spcAft>
                          <a:spcPts val="0"/>
                        </a:spcAft>
                        <a:tabLst>
                          <a:tab pos="115570" algn="l"/>
                        </a:tabLst>
                      </a:pPr>
                      <a:r>
                        <a:rPr lang="fr-FR" sz="1800" dirty="0" smtClean="0">
                          <a:latin typeface="Calibri"/>
                          <a:ea typeface="Times New Roman"/>
                          <a:cs typeface="Times New Roman"/>
                        </a:rPr>
                        <a:t>Aisance, élégance gestuelle</a:t>
                      </a:r>
                      <a:endParaRPr lang="fr-F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8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375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7320" marR="0" indent="-147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5570" algn="l"/>
                        </a:tabLst>
                        <a:defRPr/>
                      </a:pPr>
                      <a:r>
                        <a:rPr lang="fr-FR" sz="1800" dirty="0" smtClean="0">
                          <a:latin typeface="Calibri"/>
                          <a:ea typeface="Times New Roman"/>
                          <a:cs typeface="Times New Roman"/>
                        </a:rPr>
                        <a:t>Rapidité d’exécution</a:t>
                      </a: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8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706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7320" indent="-147320" algn="l">
                        <a:spcAft>
                          <a:spcPts val="0"/>
                        </a:spcAft>
                        <a:tabLst>
                          <a:tab pos="115570" algn="l"/>
                        </a:tabLst>
                      </a:pPr>
                      <a:r>
                        <a:rPr lang="fr-FR" sz="1800" dirty="0" smtClean="0">
                          <a:latin typeface="Calibri"/>
                          <a:ea typeface="Times New Roman"/>
                          <a:cs typeface="Times New Roman"/>
                        </a:rPr>
                        <a:t>Qualité et conformité de</a:t>
                      </a:r>
                      <a:r>
                        <a:rPr lang="fr-FR" sz="18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la prestation</a:t>
                      </a:r>
                      <a:endParaRPr lang="fr-F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8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067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47320" indent="-147320" algn="l">
                        <a:spcAft>
                          <a:spcPts val="0"/>
                        </a:spcAft>
                        <a:tabLst>
                          <a:tab pos="115570" algn="l"/>
                        </a:tabLst>
                      </a:pPr>
                      <a:endParaRPr lang="fr-F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Bouton d'action : Vidéo 4">
            <a:hlinkClick r:id="rId2" action="ppaction://program" highlightClick="1"/>
          </p:cNvPr>
          <p:cNvSpPr/>
          <p:nvPr/>
        </p:nvSpPr>
        <p:spPr>
          <a:xfrm>
            <a:off x="6120172" y="992290"/>
            <a:ext cx="720080" cy="610368"/>
          </a:xfrm>
          <a:prstGeom prst="actionButtonMovi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1367644" y="1602658"/>
            <a:ext cx="1512168" cy="3977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 Vidéo 1</a:t>
            </a:r>
            <a:endParaRPr lang="fr-FR" sz="1600" dirty="0"/>
          </a:p>
        </p:txBody>
      </p:sp>
      <p:sp>
        <p:nvSpPr>
          <p:cNvPr id="6" name="Bouton d'action : Vidéo 5">
            <a:hlinkClick r:id="rId3" action="ppaction://program" highlightClick="1"/>
          </p:cNvPr>
          <p:cNvSpPr/>
          <p:nvPr/>
        </p:nvSpPr>
        <p:spPr>
          <a:xfrm>
            <a:off x="3941930" y="980728"/>
            <a:ext cx="720080" cy="610368"/>
          </a:xfrm>
          <a:prstGeom prst="actionButtonMovi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527884" y="1616564"/>
            <a:ext cx="1512168" cy="3977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 Vidéo 2</a:t>
            </a:r>
            <a:endParaRPr lang="fr-FR" sz="1600" dirty="0"/>
          </a:p>
        </p:txBody>
      </p:sp>
      <p:sp>
        <p:nvSpPr>
          <p:cNvPr id="9" name="Bouton d'action : Vidéo 8">
            <a:hlinkClick r:id="rId4" action="ppaction://program" highlightClick="1"/>
          </p:cNvPr>
          <p:cNvSpPr/>
          <p:nvPr/>
        </p:nvSpPr>
        <p:spPr>
          <a:xfrm>
            <a:off x="1781690" y="992290"/>
            <a:ext cx="720080" cy="610368"/>
          </a:xfrm>
          <a:prstGeom prst="actionButtonMovi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724128" y="1640362"/>
            <a:ext cx="151216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 Vidéo 3</a:t>
            </a:r>
            <a:endParaRPr lang="fr-FR" sz="1600" dirty="0"/>
          </a:p>
        </p:txBody>
      </p:sp>
      <p:sp>
        <p:nvSpPr>
          <p:cNvPr id="11" name="Rectangle 10"/>
          <p:cNvSpPr/>
          <p:nvPr/>
        </p:nvSpPr>
        <p:spPr>
          <a:xfrm>
            <a:off x="1547664" y="5877272"/>
            <a:ext cx="468052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1079612" y="5877272"/>
            <a:ext cx="468052" cy="3600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</a:t>
            </a:r>
            <a:endParaRPr lang="fr-FR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23895" y="5877272"/>
            <a:ext cx="468052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2355843" y="5877272"/>
            <a:ext cx="468052" cy="3600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MF</a:t>
            </a:r>
            <a:endParaRPr lang="fr-FR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067944" y="5877272"/>
            <a:ext cx="468052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3599892" y="5877272"/>
            <a:ext cx="468052" cy="3600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MS</a:t>
            </a:r>
            <a:endParaRPr lang="fr-FR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00092" y="5877272"/>
            <a:ext cx="468052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4824028" y="5877272"/>
            <a:ext cx="576064" cy="3600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TBM</a:t>
            </a:r>
            <a:endParaRPr lang="fr-FR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7544" y="6453336"/>
            <a:ext cx="8064896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Formation PAF - L’évaluation par compétences CAP CS </a:t>
            </a:r>
            <a:r>
              <a:rPr lang="fr-FR" sz="1100" i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HCR</a:t>
            </a:r>
            <a:r>
              <a:rPr lang="fr-FR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- Juin 2018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358246" cy="654032"/>
          </a:xfrm>
        </p:spPr>
        <p:txBody>
          <a:bodyPr>
            <a:noAutofit/>
          </a:bodyPr>
          <a:lstStyle/>
          <a:p>
            <a:r>
              <a:rPr lang="fr-FR" b="1" dirty="0" smtClean="0"/>
              <a:t>Exercice d’évaluation par profil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800" dirty="0" smtClean="0"/>
              <a:t>Après visionnage des vidéos suivantes, et à l’aide de la grille d’évaluation, il vous est demander de positionner le niveau de maîtrise atteint selon les indicateurs de performance.</a:t>
            </a:r>
          </a:p>
          <a:p>
            <a:pPr marL="0" indent="0" algn="just">
              <a:buNone/>
            </a:pPr>
            <a:endParaRPr lang="fr-FR" sz="2800" dirty="0" smtClean="0"/>
          </a:p>
          <a:p>
            <a:pPr algn="just"/>
            <a:r>
              <a:rPr lang="fr-FR" sz="2800" dirty="0" smtClean="0"/>
              <a:t>Vous déterminerez une note finalisée du profil global de compétences.</a:t>
            </a:r>
            <a:endParaRPr lang="fr-FR" sz="2800" dirty="0"/>
          </a:p>
        </p:txBody>
      </p:sp>
      <p:sp>
        <p:nvSpPr>
          <p:cNvPr id="4" name="Rectangle 3"/>
          <p:cNvSpPr/>
          <p:nvPr/>
        </p:nvSpPr>
        <p:spPr>
          <a:xfrm>
            <a:off x="467544" y="6453336"/>
            <a:ext cx="8064896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Formation PAF - L’évaluation par compétences CAP CS </a:t>
            </a:r>
            <a:r>
              <a:rPr lang="fr-FR" sz="1100" i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HCR</a:t>
            </a:r>
            <a:r>
              <a:rPr lang="fr-FR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- Juin 2018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43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99412"/>
              </p:ext>
            </p:extLst>
          </p:nvPr>
        </p:nvGraphicFramePr>
        <p:xfrm>
          <a:off x="539552" y="2534921"/>
          <a:ext cx="7643866" cy="3342351"/>
        </p:xfrm>
        <a:graphic>
          <a:graphicData uri="http://schemas.openxmlformats.org/drawingml/2006/table">
            <a:tbl>
              <a:tblPr/>
              <a:tblGrid>
                <a:gridCol w="1990462"/>
                <a:gridCol w="4081769"/>
                <a:gridCol w="428628"/>
                <a:gridCol w="432127"/>
                <a:gridCol w="374549"/>
                <a:gridCol w="336331"/>
              </a:tblGrid>
              <a:tr h="602048">
                <a:tc gridSpan="6">
                  <a:txBody>
                    <a:bodyPr/>
                    <a:lstStyle/>
                    <a:p>
                      <a:pPr marR="4508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80770" algn="l"/>
                        </a:tabLst>
                      </a:pPr>
                      <a:r>
                        <a:rPr lang="fr-FR" sz="1600" b="1" dirty="0">
                          <a:latin typeface="Arial"/>
                          <a:ea typeface="Calibri"/>
                          <a:cs typeface="Times New Roman"/>
                        </a:rPr>
                        <a:t>Compétence </a:t>
                      </a:r>
                      <a:r>
                        <a:rPr lang="fr-FR" sz="1600" b="1" dirty="0" smtClean="0">
                          <a:latin typeface="Arial"/>
                          <a:ea typeface="Calibri"/>
                          <a:cs typeface="Times New Roman"/>
                        </a:rPr>
                        <a:t>3-  Accueillir,</a:t>
                      </a:r>
                      <a:r>
                        <a:rPr lang="fr-FR" sz="1600" b="1" baseline="0" dirty="0" smtClean="0">
                          <a:latin typeface="Arial"/>
                          <a:ea typeface="Calibri"/>
                          <a:cs typeface="Times New Roman"/>
                        </a:rPr>
                        <a:t> prendre en charge, renseigner le client, et contribuer à la vente des prestations.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043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Arial"/>
                          <a:ea typeface="Calibri"/>
                          <a:cs typeface="Times New Roman"/>
                        </a:rPr>
                        <a:t>Travail demandé 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Arial"/>
                          <a:ea typeface="MS Mincho"/>
                          <a:cs typeface="Times New Roman"/>
                        </a:rPr>
                        <a:t>Indicateurs de performance</a:t>
                      </a:r>
                      <a:endParaRPr lang="fr-FR" sz="1400">
                        <a:latin typeface="Arial"/>
                        <a:ea typeface="MS Mincho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Arial"/>
                          <a:ea typeface="MS Mincho"/>
                          <a:cs typeface="Times New Roman"/>
                        </a:rPr>
                        <a:t>(à sélectionner ou à proposer en fonction de la situation)</a:t>
                      </a: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Arial"/>
                          <a:ea typeface="Calibri"/>
                          <a:cs typeface="Times New Roman"/>
                        </a:rPr>
                        <a:t>MI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Arial"/>
                          <a:ea typeface="Calibri"/>
                          <a:cs typeface="Times New Roman"/>
                        </a:rPr>
                        <a:t>--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Arial"/>
                          <a:ea typeface="Calibri"/>
                          <a:cs typeface="Times New Roman"/>
                        </a:rPr>
                        <a:t>MF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Arial"/>
                          <a:ea typeface="Calibri"/>
                          <a:cs typeface="Times New Roman"/>
                        </a:rPr>
                        <a:t>MS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Arial"/>
                          <a:ea typeface="Calibri"/>
                          <a:cs typeface="Times New Roman"/>
                        </a:rPr>
                        <a:t>+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Arial"/>
                          <a:ea typeface="Calibri"/>
                          <a:cs typeface="Times New Roman"/>
                        </a:rPr>
                        <a:t>TBM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Arial"/>
                          <a:ea typeface="Calibri"/>
                          <a:cs typeface="Times New Roman"/>
                        </a:rPr>
                        <a:t>++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2131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TD10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Présenter</a:t>
                      </a:r>
                      <a:r>
                        <a:rPr lang="fr-FR" sz="1800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les supports de vente.</a:t>
                      </a:r>
                      <a:endParaRPr lang="fr-F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7320" indent="-147320" algn="l">
                        <a:spcAft>
                          <a:spcPts val="0"/>
                        </a:spcAft>
                        <a:tabLst>
                          <a:tab pos="115570" algn="l"/>
                        </a:tabLst>
                      </a:pPr>
                      <a:r>
                        <a:rPr lang="fr-FR" sz="1800" dirty="0" smtClean="0">
                          <a:latin typeface="Calibri"/>
                          <a:ea typeface="Times New Roman"/>
                          <a:cs typeface="Times New Roman"/>
                        </a:rPr>
                        <a:t>Communication</a:t>
                      </a:r>
                      <a:r>
                        <a:rPr lang="fr-FR" sz="18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orale adaptée</a:t>
                      </a:r>
                      <a:endParaRPr lang="fr-F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8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124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7320" marR="0" indent="-147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5570" algn="l"/>
                        </a:tabLst>
                        <a:defRPr/>
                      </a:pPr>
                      <a:r>
                        <a:rPr lang="fr-FR" sz="18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Aisance, élégance des gestes</a:t>
                      </a:r>
                      <a:endParaRPr lang="fr-FR" sz="18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8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706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7320" indent="-147320" algn="l">
                        <a:spcAft>
                          <a:spcPts val="0"/>
                        </a:spcAft>
                        <a:tabLst>
                          <a:tab pos="115570" algn="l"/>
                        </a:tabLst>
                      </a:pPr>
                      <a:r>
                        <a:rPr lang="fr-FR" sz="1800" dirty="0" smtClean="0">
                          <a:latin typeface="Calibri"/>
                          <a:ea typeface="Times New Roman"/>
                          <a:cs typeface="Times New Roman"/>
                        </a:rPr>
                        <a:t>Qualité et conformité de</a:t>
                      </a:r>
                      <a:r>
                        <a:rPr lang="fr-FR" sz="18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la prestation</a:t>
                      </a:r>
                      <a:endParaRPr lang="fr-F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8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067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47320" indent="-147320" algn="l">
                        <a:spcAft>
                          <a:spcPts val="0"/>
                        </a:spcAft>
                        <a:tabLst>
                          <a:tab pos="115570" algn="l"/>
                        </a:tabLst>
                      </a:pPr>
                      <a:endParaRPr lang="fr-F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578" marR="43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8" marR="4357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064896" cy="580926"/>
          </a:xfrm>
        </p:spPr>
        <p:txBody>
          <a:bodyPr>
            <a:noAutofit/>
          </a:bodyPr>
          <a:lstStyle/>
          <a:p>
            <a:r>
              <a:rPr lang="fr-FR" sz="2800" dirty="0" smtClean="0"/>
              <a:t>GRILLES D’ÉVALUATION PAR PROFIL  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3" name="Bouton d'action : Vidéo 2">
            <a:hlinkClick r:id="rId2" action="ppaction://program" highlightClick="1"/>
          </p:cNvPr>
          <p:cNvSpPr/>
          <p:nvPr/>
        </p:nvSpPr>
        <p:spPr>
          <a:xfrm>
            <a:off x="3862806" y="1196752"/>
            <a:ext cx="864096" cy="720080"/>
          </a:xfrm>
          <a:prstGeom prst="actionButtonMovie">
            <a:avLst/>
          </a:prstGeom>
          <a:solidFill>
            <a:srgbClr val="42CB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538770" y="1988840"/>
            <a:ext cx="1512168" cy="3977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 Vidéo  4</a:t>
            </a:r>
          </a:p>
        </p:txBody>
      </p:sp>
      <p:sp>
        <p:nvSpPr>
          <p:cNvPr id="8" name="Rectangle 7"/>
          <p:cNvSpPr/>
          <p:nvPr/>
        </p:nvSpPr>
        <p:spPr>
          <a:xfrm>
            <a:off x="467544" y="6453336"/>
            <a:ext cx="8064896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Formation PAF - L’évaluation par compétences CAP CS </a:t>
            </a:r>
            <a:r>
              <a:rPr lang="fr-FR" sz="1100" i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HCR</a:t>
            </a:r>
            <a:r>
              <a:rPr lang="fr-FR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- Juin 2018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349</TotalTime>
  <Words>986</Words>
  <Application>Microsoft Office PowerPoint</Application>
  <PresentationFormat>Affichage à l'écran (4:3)</PresentationFormat>
  <Paragraphs>185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Oriel</vt:lpstr>
      <vt:lpstr>L’ÉVALUATION PAR COMPÉTENCES</vt:lpstr>
      <vt:lpstr>POURQUOI  ?</vt:lpstr>
      <vt:lpstr>COMMENT  ?</vt:lpstr>
      <vt:lpstr>PAR QUEL PROCÉDÉ ?</vt:lpstr>
      <vt:lpstr>Exemple d’une grille de CAP HCR</vt:lpstr>
      <vt:lpstr>Exercice d’évaluation par compétence</vt:lpstr>
      <vt:lpstr>GRILLE D’ÉVALUATION PAR NIVEAUX  </vt:lpstr>
      <vt:lpstr>Exercice d’évaluation par profil</vt:lpstr>
      <vt:lpstr>GRILLES D’ÉVALUATION PAR PROFIL  </vt:lpstr>
      <vt:lpstr>GRILLES D’ÉVALUATION PAR PROFIL  </vt:lpstr>
      <vt:lpstr>GRILLES D’ÉVALUATION PAR PROFIL  </vt:lpstr>
      <vt:lpstr>SYNTHESE DU PROCESSUS D’EVALUATION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PAR COMPETENCE</dc:title>
  <dc:creator>PAGNEUX; MAUPIN</dc:creator>
  <cp:lastModifiedBy>Fred</cp:lastModifiedBy>
  <cp:revision>48</cp:revision>
  <dcterms:created xsi:type="dcterms:W3CDTF">2018-06-13T12:03:51Z</dcterms:created>
  <dcterms:modified xsi:type="dcterms:W3CDTF">2018-06-21T10:09:26Z</dcterms:modified>
</cp:coreProperties>
</file>