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5" name="Forme libre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6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256ECF-AD73-44DD-8E0B-D23C285AE92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136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D79D36-7F9C-4024-B63B-94027C0F9D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33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B382C73-6AF6-4002-9A89-97E9E0DD13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1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55F846A-60D1-4BCC-99DD-71494523D8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56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5" name="Forme libre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0B0123D-1BDF-47D9-A9BB-9D5E48E0F0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1089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DB248C9-8CF1-4800-9E8F-864A4AA0BB2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206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7948AB7-15BF-4106-B209-FF9F4FD109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68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6456C3E-FC0D-444B-8EFB-8BED67A1E76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77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C6EB59-7533-4D75-BF81-BEA5C8E47E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924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42B7DE2-DE8F-4E69-AF04-E037DECB91F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F9B1319-E7B9-4636-B940-AB9EFCAE52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7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D4D2D0">
                  <a:shade val="50000"/>
                </a:srgbClr>
              </a:solidFill>
              <a:latin typeface="Times New Roman"/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D4D2D0">
                  <a:shade val="50000"/>
                </a:srgbClr>
              </a:solidFill>
              <a:latin typeface="Times New Roman"/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 smtClean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DC07A3-520B-4738-B367-7B27E99FC96F}" type="slidenum">
              <a:rPr lang="fr-FR">
                <a:solidFill>
                  <a:srgbClr val="D4D2D0">
                    <a:shade val="50000"/>
                  </a:srgbClr>
                </a:solidFill>
                <a:latin typeface="Times New Roman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D4D2D0">
                  <a:shade val="50000"/>
                </a:srgbClr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90372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Organisation des services d’incendie et de secours</a:t>
            </a:r>
            <a:endParaRPr lang="fr-FR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90800"/>
            <a:ext cx="7772400" cy="762000"/>
          </a:xfrm>
        </p:spPr>
        <p:txBody>
          <a:bodyPr/>
          <a:lstStyle/>
          <a:p>
            <a:pPr>
              <a:buFontTx/>
              <a:buNone/>
            </a:pPr>
            <a:r>
              <a:rPr lang="fr-FR" b="1" smtClean="0">
                <a:solidFill>
                  <a:schemeClr val="tx2"/>
                </a:solidFill>
                <a:latin typeface="Tahoma" pitchFamily="34" charset="0"/>
              </a:rPr>
              <a:t>1 - Les principes fondamentaux</a:t>
            </a:r>
            <a:endParaRPr lang="fr-FR" smtClean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85800" y="32766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fr-FR" sz="3200" b="1">
                <a:solidFill>
                  <a:srgbClr val="D4D2D0"/>
                </a:solidFill>
                <a:latin typeface="Tahoma" pitchFamily="34" charset="0"/>
              </a:rPr>
              <a:t>2 - La pyramide d’organisation</a:t>
            </a:r>
            <a:endParaRPr lang="fr-FR" sz="3200">
              <a:solidFill>
                <a:prstClr val="white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729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42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Organisation des services d’incendie et de secours</a:t>
            </a:r>
            <a:endParaRPr lang="fr-FR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971800" y="838200"/>
            <a:ext cx="617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3200" b="1">
                <a:solidFill>
                  <a:srgbClr val="D4D2D0"/>
                </a:solidFill>
                <a:latin typeface="Tahoma" pitchFamily="34" charset="0"/>
              </a:rPr>
              <a:t>La pyramide d’organisation</a:t>
            </a:r>
            <a:endParaRPr lang="fr-FR">
              <a:solidFill>
                <a:prstClr val="white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352800" y="228600"/>
            <a:ext cx="533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3200" b="1">
                <a:solidFill>
                  <a:srgbClr val="D4D2D0"/>
                </a:solidFill>
                <a:latin typeface="Tahoma" pitchFamily="34" charset="0"/>
              </a:rPr>
              <a:t>-2-</a:t>
            </a:r>
            <a:endParaRPr lang="fr-FR">
              <a:solidFill>
                <a:prstClr val="white"/>
              </a:solidFill>
            </a:endParaRP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914400" y="1981200"/>
            <a:ext cx="7391400" cy="396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352800" y="2362200"/>
            <a:ext cx="251460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2600" b="1">
                <a:solidFill>
                  <a:prstClr val="white"/>
                </a:solidFill>
                <a:latin typeface="Tahoma" pitchFamily="34" charset="0"/>
              </a:rPr>
              <a:t>Plan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2600" b="1">
                <a:solidFill>
                  <a:prstClr val="white"/>
                </a:solidFill>
                <a:latin typeface="Tahoma" pitchFamily="34" charset="0"/>
              </a:rPr>
              <a:t>national</a:t>
            </a:r>
            <a:endParaRPr lang="fr-FR" sz="260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352800" y="3581400"/>
            <a:ext cx="2514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2600" b="1">
                <a:solidFill>
                  <a:prstClr val="white"/>
                </a:solidFill>
                <a:latin typeface="Tahoma" pitchFamily="34" charset="0"/>
              </a:rPr>
              <a:t>Plan zonal</a:t>
            </a:r>
            <a:endParaRPr lang="fr-FR" sz="260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743200" y="4495800"/>
            <a:ext cx="3733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2600" b="1">
                <a:solidFill>
                  <a:prstClr val="white"/>
                </a:solidFill>
                <a:latin typeface="Tahoma" pitchFamily="34" charset="0"/>
              </a:rPr>
              <a:t>Plan départemental</a:t>
            </a:r>
            <a:endParaRPr lang="fr-FR" sz="260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124200" y="5334000"/>
            <a:ext cx="2819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2600" b="1">
                <a:solidFill>
                  <a:prstClr val="white"/>
                </a:solidFill>
                <a:latin typeface="Tahoma" pitchFamily="34" charset="0"/>
              </a:rPr>
              <a:t>Plan communal</a:t>
            </a:r>
            <a:endParaRPr lang="fr-FR" sz="220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3352800" y="33528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2514600" y="42672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1600200" y="51816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white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71750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  <p:bldP spid="18437" grpId="0" autoUpdateAnimBg="0"/>
      <p:bldP spid="18439" grpId="0" animBg="1"/>
      <p:bldP spid="18440" grpId="0" autoUpdateAnimBg="0"/>
      <p:bldP spid="18441" grpId="0" autoUpdateAnimBg="0"/>
      <p:bldP spid="18442" grpId="0" autoUpdateAnimBg="0"/>
      <p:bldP spid="18443" grpId="0" autoUpdateAnimBg="0"/>
      <p:bldP spid="18444" grpId="0" animBg="1"/>
      <p:bldP spid="18445" grpId="0" animBg="1"/>
      <p:bldP spid="184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42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Organisation des services d’incendie et de secours</a:t>
            </a:r>
            <a:endParaRPr lang="fr-FR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270250" y="838200"/>
            <a:ext cx="5416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3200">
                <a:solidFill>
                  <a:prstClr val="white"/>
                </a:solidFill>
                <a:latin typeface="Tahoma" pitchFamily="34" charset="0"/>
              </a:rPr>
              <a:t>Au plan national</a:t>
            </a:r>
            <a:endParaRPr lang="fr-FR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352800" y="228600"/>
            <a:ext cx="533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3200">
                <a:solidFill>
                  <a:prstClr val="white"/>
                </a:solidFill>
                <a:latin typeface="Tahoma" pitchFamily="34" charset="0"/>
              </a:rPr>
              <a:t>-A-</a:t>
            </a:r>
            <a:endParaRPr lang="fr-FR">
              <a:solidFill>
                <a:prstClr val="white"/>
              </a:solidFill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685800" y="2514600"/>
            <a:ext cx="79248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fr-FR" sz="12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  </a:t>
            </a:r>
            <a:r>
              <a:rPr lang="fr-FR" sz="16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Direction de la Défense et de la Sécurité civile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fr-FR" b="1">
                <a:solidFill>
                  <a:srgbClr val="A116E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la DDSC est dirigée par un Haut-Fonctionnaire de Défense</a:t>
            </a:r>
            <a:endParaRPr lang="fr-FR" sz="1200" b="1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Monotype Sorts" pitchFamily="2" charset="2"/>
            </a:endParaRP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685800" y="4724400"/>
            <a:ext cx="82296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fr-FR" sz="12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 </a:t>
            </a:r>
            <a:r>
              <a:rPr lang="fr-FR" sz="16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 Au plan ministériel : information en direct du Ministre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fr-FR" sz="12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</a:t>
            </a:r>
            <a:r>
              <a:rPr lang="fr-FR" sz="16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 Au plan interministériel : Information des ministres concernés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fr-FR" sz="12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</a:t>
            </a:r>
            <a:r>
              <a:rPr lang="fr-FR" sz="16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 Au plan territorial : Coordination de la Sécurité Civile aux différents niveaux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57200" y="1905000"/>
            <a:ext cx="487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Tahoma" pitchFamily="34" charset="0"/>
                <a:sym typeface="Monotype Sorts" pitchFamily="2" charset="2"/>
              </a:rPr>
              <a:t>  </a:t>
            </a:r>
            <a:r>
              <a:rPr lang="fr-FR" sz="2000" b="1" u="sng">
                <a:solidFill>
                  <a:prstClr val="white"/>
                </a:solidFill>
                <a:latin typeface="Tahoma" pitchFamily="34" charset="0"/>
                <a:sym typeface="Monotype Sorts" pitchFamily="2" charset="2"/>
              </a:rPr>
              <a:t>Ministre de l’Intérieur</a:t>
            </a:r>
            <a:endParaRPr lang="fr-FR" sz="2000" b="1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1295400" y="3505200"/>
            <a:ext cx="67818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fr-FR" sz="12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  </a:t>
            </a:r>
            <a:r>
              <a:rPr lang="fr-FR" sz="16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Centre Opérationnel de Gestion Interministérielle de Crise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fr-FR" b="1">
                <a:solidFill>
                  <a:srgbClr val="A116E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le COGIC est en « veille H24 »</a:t>
            </a:r>
            <a:endParaRPr lang="fr-FR" sz="1200" b="1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Monotype Sort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0760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utoUpdateAnimBg="0"/>
      <p:bldP spid="19463" grpId="0" autoUpdateAnimBg="0"/>
      <p:bldP spid="19467" grpId="0" build="p" autoUpdateAnimBg="0"/>
      <p:bldP spid="19468" grpId="0" build="p" autoUpdateAnimBg="0"/>
      <p:bldP spid="19470" grpId="0" autoUpdateAnimBg="0"/>
      <p:bldP spid="194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42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Organisation des services d’incendie et de secours</a:t>
            </a:r>
            <a:endParaRPr lang="fr-FR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270250" y="838200"/>
            <a:ext cx="5416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3200">
                <a:solidFill>
                  <a:prstClr val="white"/>
                </a:solidFill>
                <a:latin typeface="Tahoma" pitchFamily="34" charset="0"/>
              </a:rPr>
              <a:t>Au plan zonal</a:t>
            </a:r>
            <a:endParaRPr lang="fr-FR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352800" y="228600"/>
            <a:ext cx="533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3200">
                <a:solidFill>
                  <a:prstClr val="white"/>
                </a:solidFill>
                <a:latin typeface="Tahoma" pitchFamily="34" charset="0"/>
              </a:rPr>
              <a:t>-B-</a:t>
            </a:r>
            <a:endParaRPr lang="fr-FR">
              <a:solidFill>
                <a:prstClr val="white"/>
              </a:solidFill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85800" y="2514600"/>
            <a:ext cx="79248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fr-FR" sz="12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  </a:t>
            </a:r>
            <a:r>
              <a:rPr lang="fr-FR" sz="16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Etat-Major zonal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fr-FR" b="1">
                <a:solidFill>
                  <a:srgbClr val="A116E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l’EMZSC est dirigé par un colonel de sapeurs-pompiers</a:t>
            </a:r>
            <a:endParaRPr lang="fr-FR" sz="1200" b="1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Monotype Sorts" pitchFamily="2" charset="2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85800" y="4724400"/>
            <a:ext cx="82296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fr-FR" sz="12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 </a:t>
            </a:r>
            <a:r>
              <a:rPr lang="fr-FR" sz="16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 Elaboration du plan ORSEC zonal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fr-FR" sz="12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</a:t>
            </a:r>
            <a:r>
              <a:rPr lang="fr-FR" sz="16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 Coordination des moyens de secours dans la zone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fr-FR" sz="12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</a:t>
            </a:r>
            <a:r>
              <a:rPr lang="fr-FR" sz="16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 Relais entre le COGIC et les CODIS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57200" y="1905000"/>
            <a:ext cx="487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Tahoma" pitchFamily="34" charset="0"/>
                <a:sym typeface="Monotype Sorts" pitchFamily="2" charset="2"/>
              </a:rPr>
              <a:t>  </a:t>
            </a:r>
            <a:r>
              <a:rPr lang="fr-FR" sz="2000" b="1" u="sng">
                <a:solidFill>
                  <a:prstClr val="white"/>
                </a:solidFill>
                <a:latin typeface="Tahoma" pitchFamily="34" charset="0"/>
                <a:sym typeface="Monotype Sorts" pitchFamily="2" charset="2"/>
              </a:rPr>
              <a:t>Préfet de zone</a:t>
            </a:r>
            <a:endParaRPr lang="fr-FR" sz="2000" b="1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914400" y="3505200"/>
            <a:ext cx="74676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fr-FR" sz="1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  </a:t>
            </a:r>
            <a:r>
              <a:rPr lang="fr-FR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Centre Opérationnel Zonal d ’Aide à la Décision</a:t>
            </a:r>
          </a:p>
        </p:txBody>
      </p:sp>
    </p:spTree>
    <p:extLst>
      <p:ext uri="{BB962C8B-B14F-4D97-AF65-F5344CB8AC3E}">
        <p14:creationId xmlns:p14="http://schemas.microsoft.com/office/powerpoint/2010/main" val="9616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  <p:bldP spid="20485" grpId="0" autoUpdateAnimBg="0"/>
      <p:bldP spid="20486" grpId="0" build="p" autoUpdateAnimBg="0"/>
      <p:bldP spid="20487" grpId="0" build="p" autoUpdateAnimBg="0"/>
      <p:bldP spid="20488" grpId="0" autoUpdateAnimBg="0"/>
      <p:bldP spid="2048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42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Organisation des services d’incendie et de secours</a:t>
            </a:r>
            <a:endParaRPr lang="fr-FR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270250" y="838200"/>
            <a:ext cx="5416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3200">
                <a:solidFill>
                  <a:prstClr val="white"/>
                </a:solidFill>
                <a:latin typeface="Tahoma" pitchFamily="34" charset="0"/>
              </a:rPr>
              <a:t>Au plan départemental</a:t>
            </a:r>
            <a:endParaRPr lang="fr-FR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352800" y="228600"/>
            <a:ext cx="533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3200">
                <a:solidFill>
                  <a:prstClr val="white"/>
                </a:solidFill>
                <a:latin typeface="Tahoma" pitchFamily="34" charset="0"/>
              </a:rPr>
              <a:t>-C-</a:t>
            </a:r>
            <a:endParaRPr lang="fr-FR">
              <a:solidFill>
                <a:prstClr val="white"/>
              </a:solidFill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85800" y="2514600"/>
            <a:ext cx="79248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fr-FR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  Service Interministériel de Défense et de Protection Civile</a:t>
            </a:r>
            <a:endParaRPr lang="fr-FR" sz="1600" b="1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Monotype Sorts" pitchFamily="2" charset="2"/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fr-FR" b="1">
                <a:solidFill>
                  <a:srgbClr val="A116E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le SIDPC assiste le préfet dans:</a:t>
            </a:r>
            <a:endParaRPr lang="fr-FR" sz="1200" b="1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Monotype Sorts" pitchFamily="2" charset="2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990600" y="4495800"/>
            <a:ext cx="556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fr-FR" sz="12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  </a:t>
            </a:r>
            <a:r>
              <a:rPr lang="fr-FR" sz="16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 L’aide aux populations, indemnisations...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57200" y="1905000"/>
            <a:ext cx="487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Tahoma" pitchFamily="34" charset="0"/>
                <a:sym typeface="Monotype Sorts" pitchFamily="2" charset="2"/>
              </a:rPr>
              <a:t>  </a:t>
            </a:r>
            <a:r>
              <a:rPr lang="fr-FR" sz="2000" b="1" u="sng">
                <a:solidFill>
                  <a:prstClr val="white"/>
                </a:solidFill>
                <a:latin typeface="Tahoma" pitchFamily="34" charset="0"/>
                <a:sym typeface="Monotype Sorts" pitchFamily="2" charset="2"/>
              </a:rPr>
              <a:t>Préfet de département</a:t>
            </a:r>
            <a:endParaRPr lang="fr-FR" sz="2000" b="1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990600" y="3962400"/>
            <a:ext cx="7467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fr-FR" sz="12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  </a:t>
            </a:r>
            <a:r>
              <a:rPr lang="fr-FR" sz="16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La gestion de crise : Activation du</a:t>
            </a:r>
            <a:r>
              <a:rPr lang="fr-FR" sz="12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  </a:t>
            </a:r>
            <a:r>
              <a:rPr lang="fr-FR" sz="1600" b="1">
                <a:solidFill>
                  <a:srgbClr val="A116E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Centre Opérationnel de Défense</a:t>
            </a:r>
            <a:endParaRPr lang="fr-FR" sz="1200" b="1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Monotype Sorts" pitchFamily="2" charset="2"/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990600" y="3429000"/>
            <a:ext cx="7467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fr-FR" sz="12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  </a:t>
            </a:r>
            <a:r>
              <a:rPr lang="fr-FR" sz="16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l’élaboration et le suivi des plans de secours</a:t>
            </a:r>
            <a:endParaRPr lang="fr-FR" sz="1200" b="1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Monotype Sorts" pitchFamily="2" charset="2"/>
            </a:endParaRP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685800" y="5164138"/>
            <a:ext cx="79248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fr-FR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  Service Départemental d’Incendie et de Secours</a:t>
            </a:r>
            <a:endParaRPr lang="fr-FR" sz="1600" b="1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Monotype Sorts" pitchFamily="2" charset="2"/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fr-FR" b="1">
                <a:solidFill>
                  <a:srgbClr val="A116E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Centre Opérationnel Départemental d’Incendie et de Secours</a:t>
            </a:r>
            <a:endParaRPr lang="fr-FR" sz="1200" b="1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Monotype Sort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4421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autoUpdateAnimBg="0"/>
      <p:bldP spid="21510" grpId="0" build="p" autoUpdateAnimBg="0"/>
      <p:bldP spid="21511" grpId="0" autoUpdateAnimBg="0"/>
      <p:bldP spid="21512" grpId="0" autoUpdateAnimBg="0"/>
      <p:bldP spid="21513" grpId="0" autoUpdateAnimBg="0"/>
      <p:bldP spid="21514" grpId="0" autoUpdateAnimBg="0"/>
      <p:bldP spid="215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42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Organisation des services d’incendie et de secours</a:t>
            </a:r>
            <a:endParaRPr lang="fr-FR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270250" y="838200"/>
            <a:ext cx="5416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3200">
                <a:solidFill>
                  <a:prstClr val="white"/>
                </a:solidFill>
                <a:latin typeface="Tahoma" pitchFamily="34" charset="0"/>
              </a:rPr>
              <a:t>Au plan communal</a:t>
            </a:r>
            <a:endParaRPr lang="fr-FR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352800" y="228600"/>
            <a:ext cx="533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3200">
                <a:solidFill>
                  <a:prstClr val="white"/>
                </a:solidFill>
                <a:latin typeface="Tahoma" pitchFamily="34" charset="0"/>
              </a:rPr>
              <a:t>-D-</a:t>
            </a:r>
            <a:endParaRPr lang="fr-FR">
              <a:solidFill>
                <a:prstClr val="white"/>
              </a:solidFill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09600" y="2438400"/>
            <a:ext cx="79248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fr-FR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  Ils peuvent disposer de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fr-FR" b="1">
                <a:solidFill>
                  <a:srgbClr val="A116E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Monotype Sorts" pitchFamily="2" charset="2"/>
              </a:rPr>
              <a:t>Centres de première intervention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57200" y="1905000"/>
            <a:ext cx="487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Tahoma" pitchFamily="34" charset="0"/>
                <a:sym typeface="Monotype Sorts" pitchFamily="2" charset="2"/>
              </a:rPr>
              <a:t>  </a:t>
            </a:r>
            <a:r>
              <a:rPr lang="fr-FR" sz="2000" b="1" u="sng">
                <a:solidFill>
                  <a:prstClr val="white"/>
                </a:solidFill>
                <a:latin typeface="Tahoma" pitchFamily="34" charset="0"/>
                <a:sym typeface="Monotype Sorts" pitchFamily="2" charset="2"/>
              </a:rPr>
              <a:t>Maire ou Président d ’EPCI</a:t>
            </a:r>
            <a:endParaRPr lang="fr-FR" sz="2000" b="1">
              <a:solidFill>
                <a:prstClr val="white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60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  <p:bldP spid="22533" grpId="0" autoUpdateAnimBg="0"/>
      <p:bldP spid="22534" grpId="0" build="p" autoUpdateAnimBg="0"/>
      <p:bldP spid="22536" grpId="0" autoUpdateAnimBg="0"/>
    </p:bldLst>
  </p:timing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Affichage à l'écran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Technique</vt:lpstr>
      <vt:lpstr>Organisation des services d’incendie et de secours</vt:lpstr>
      <vt:lpstr>Organisation des services d’incendie et de secours</vt:lpstr>
      <vt:lpstr>Organisation des services d’incendie et de secours</vt:lpstr>
      <vt:lpstr>Organisation des services d’incendie et de secours</vt:lpstr>
      <vt:lpstr>Organisation des services d’incendie et de secours</vt:lpstr>
      <vt:lpstr>Organisation des services d’incendie et de secours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des services d’incendie et de secours</dc:title>
  <dc:creator>Nathalie</dc:creator>
  <cp:lastModifiedBy>Nathalie</cp:lastModifiedBy>
  <cp:revision>1</cp:revision>
  <dcterms:created xsi:type="dcterms:W3CDTF">2012-07-23T08:08:23Z</dcterms:created>
  <dcterms:modified xsi:type="dcterms:W3CDTF">2012-07-23T08:09:06Z</dcterms:modified>
</cp:coreProperties>
</file>